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712" r:id="rId3"/>
    <p:sldMasterId id="2147483726" r:id="rId4"/>
    <p:sldMasterId id="2147483740" r:id="rId5"/>
  </p:sldMasterIdLst>
  <p:notesMasterIdLst>
    <p:notesMasterId r:id="rId17"/>
  </p:notesMasterIdLst>
  <p:sldIdLst>
    <p:sldId id="265" r:id="rId6"/>
    <p:sldId id="277" r:id="rId7"/>
    <p:sldId id="270" r:id="rId8"/>
    <p:sldId id="269" r:id="rId9"/>
    <p:sldId id="272" r:id="rId10"/>
    <p:sldId id="273" r:id="rId11"/>
    <p:sldId id="274" r:id="rId12"/>
    <p:sldId id="275" r:id="rId13"/>
    <p:sldId id="276" r:id="rId14"/>
    <p:sldId id="256"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096"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F3845-66DA-4601-B2ED-B56DD558EE4B}" type="datetimeFigureOut">
              <a:rPr lang="en-US" smtClean="0"/>
              <a:t>12/18/12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8DAABE-5D5F-4F1C-915D-8EC02B180312}" type="slidenum">
              <a:rPr lang="en-US" smtClean="0"/>
              <a:t>‹#›</a:t>
            </a:fld>
            <a:endParaRPr lang="en-US"/>
          </a:p>
        </p:txBody>
      </p:sp>
    </p:spTree>
    <p:extLst>
      <p:ext uri="{BB962C8B-B14F-4D97-AF65-F5344CB8AC3E}">
        <p14:creationId xmlns:p14="http://schemas.microsoft.com/office/powerpoint/2010/main" val="1279926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red blood cell is shaped similar to a disc. This helps it to float/travel easily through the body. Remember a red blood cell is responsible for carrying oxygen to parts of the body.</a:t>
            </a:r>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2C07DD-D34B-49FF-80BB-624407CB0F9F}" type="slidenum">
              <a:rPr lang="en-US"/>
              <a:pPr fontAlgn="base">
                <a:spcBef>
                  <a:spcPct val="0"/>
                </a:spcBef>
                <a:spcAft>
                  <a:spcPct val="0"/>
                </a:spcAft>
                <a:defRPr/>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dendrites catch and carry signals to the cell body (more dendrites very close to the cell body to catch several signals/impulses). Axons carry the signals away from the cell body and pass it on to other nerve cells. Myelin sheath is a special protective coat for the axon.  It is a layer of fat that helps speed</a:t>
            </a:r>
            <a:r>
              <a:rPr lang="en-US" baseline="0" dirty="0" smtClean="0"/>
              <a:t> up the message.</a:t>
            </a:r>
            <a:endParaRPr lang="en-US" dirty="0" smtClean="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7FFC89-8175-4949-8F1E-2D4815F462C3}" type="slidenum">
              <a:rPr lang="en-US"/>
              <a:pPr fontAlgn="base">
                <a:spcBef>
                  <a:spcPct val="0"/>
                </a:spcBef>
                <a:spcAft>
                  <a:spcPct val="0"/>
                </a:spcAft>
                <a:defRPr/>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cells are able to layer on top of one another easily to create many layers of protection between your insides and the many potential invaders on the outside. As cells dies they flake off exposing healthy live cells directly below.</a:t>
            </a:r>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B21E18-0072-4298-B8B0-CCC0F44596ED}" type="slidenum">
              <a:rPr lang="en-US"/>
              <a:pPr fontAlgn="base">
                <a:spcBef>
                  <a:spcPct val="0"/>
                </a:spcBef>
                <a:spcAft>
                  <a:spcPct val="0"/>
                </a:spcAft>
                <a:defRPr/>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1716CE8-FD70-7A41-8BF7-E9B996258D98}" type="slidenum">
              <a:rPr lang="en-US" sz="1200"/>
              <a:pPr/>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087F51-AFF7-47BA-873B-A31CACD6EAD0}" type="datetimeFigureOut">
              <a:rPr lang="en-US" smtClean="0"/>
              <a:t>12/18/12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1746784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87F51-AFF7-47BA-873B-A31CACD6EAD0}" type="datetimeFigureOut">
              <a:rPr lang="en-US" smtClean="0"/>
              <a:t>12/18/12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2835704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87F51-AFF7-47BA-873B-A31CACD6EAD0}" type="datetimeFigureOut">
              <a:rPr lang="en-US" smtClean="0"/>
              <a:t>12/18/12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1031653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549998738"/>
      </p:ext>
    </p:extLst>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723305025"/>
      </p:ext>
    </p:extLst>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579001"/>
      </p:ext>
    </p:extLst>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0748408"/>
      </p:ext>
    </p:extLst>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24604425"/>
      </p:ext>
    </p:extLst>
  </p:cSld>
  <p:clrMapOvr>
    <a:masterClrMapping/>
  </p:clrMapOvr>
  <p:transition xmlns:p14="http://schemas.microsoft.com/office/powerpoint/2010/mai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60069405"/>
      </p:ext>
    </p:extLst>
  </p:cSld>
  <p:clrMapOvr>
    <a:masterClrMapping/>
  </p:clrMapOvr>
  <p:transition xmlns:p14="http://schemas.microsoft.com/office/powerpoint/2010/mai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36668135"/>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9732321"/>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87F51-AFF7-47BA-873B-A31CACD6EAD0}" type="datetimeFigureOut">
              <a:rPr lang="en-US" smtClean="0"/>
              <a:t>12/18/12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1856312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9279846"/>
      </p:ext>
    </p:extLst>
  </p:cSld>
  <p:clrMapOvr>
    <a:masterClrMapping/>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67725334"/>
      </p:ext>
    </p:extLst>
  </p:cSld>
  <p:clrMapOvr>
    <a:masterClrMapping/>
  </p:clrMapOvr>
  <p:transition xmlns:p14="http://schemas.microsoft.com/office/powerpoint/2010/mai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extLst>
      <p:ext uri="{BB962C8B-B14F-4D97-AF65-F5344CB8AC3E}">
        <p14:creationId xmlns:p14="http://schemas.microsoft.com/office/powerpoint/2010/main" val="244503320"/>
      </p:ext>
    </p:extLst>
  </p:cSld>
  <p:clrMapOvr>
    <a:masterClrMapping/>
  </p:clrMapOvr>
  <p:transition xmlns:p14="http://schemas.microsoft.com/office/powerpoint/2010/mai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1567937892"/>
      </p:ext>
    </p:extLst>
  </p:cSld>
  <p:clrMapOvr>
    <a:masterClrMapping/>
  </p:clrMapOvr>
  <p:transition xmlns:p14="http://schemas.microsoft.com/office/powerpoint/2010/mai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1325479992"/>
      </p:ext>
    </p:extLst>
  </p:cSld>
  <p:clrMapOvr>
    <a:masterClrMapping/>
  </p:clrMapOvr>
  <p:transition xmlns:p14="http://schemas.microsoft.com/office/powerpoint/2010/mai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016946495"/>
      </p:ext>
    </p:extLst>
  </p:cSld>
  <p:clrMapOvr>
    <a:masterClrMapping/>
  </p:clrMapOvr>
  <p:transition xmlns:p14="http://schemas.microsoft.com/office/powerpoint/2010/mai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1225845005"/>
      </p:ext>
    </p:extLst>
  </p:cSld>
  <p:clrMapOvr>
    <a:masterClrMapping/>
  </p:clrMapOvr>
  <p:transition xmlns:p14="http://schemas.microsoft.com/office/powerpoint/2010/mai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122883"/>
      </p:ext>
    </p:extLst>
  </p:cSld>
  <p:clrMapOvr>
    <a:masterClrMapping/>
  </p:clrMapOvr>
  <p:transition xmlns:p14="http://schemas.microsoft.com/office/powerpoint/2010/mai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3769522"/>
      </p:ext>
    </p:extLst>
  </p:cSld>
  <p:clrMapOvr>
    <a:masterClrMapping/>
  </p:clrMapOvr>
  <p:transition xmlns:p14="http://schemas.microsoft.com/office/powerpoint/2010/mai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246376"/>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087F51-AFF7-47BA-873B-A31CACD6EAD0}" type="datetimeFigureOut">
              <a:rPr lang="en-US" smtClean="0"/>
              <a:t>12/18/12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39884617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75594390"/>
      </p:ext>
    </p:extLst>
  </p:cSld>
  <p:clrMapOvr>
    <a:masterClrMapping/>
  </p:clrMapOvr>
  <p:transition xmlns:p14="http://schemas.microsoft.com/office/powerpoint/2010/mai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91618979"/>
      </p:ext>
    </p:extLst>
  </p:cSld>
  <p:clrMapOvr>
    <a:masterClrMapping/>
  </p:clrMapOvr>
  <p:transition xmlns:p14="http://schemas.microsoft.com/office/powerpoint/2010/mai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1774390"/>
      </p:ext>
    </p:extLst>
  </p:cSld>
  <p:clrMapOvr>
    <a:masterClrMapping/>
  </p:clrMapOvr>
  <p:transition xmlns:p14="http://schemas.microsoft.com/office/powerpoint/2010/mai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extLst>
      <p:ext uri="{BB962C8B-B14F-4D97-AF65-F5344CB8AC3E}">
        <p14:creationId xmlns:p14="http://schemas.microsoft.com/office/powerpoint/2010/main" val="556917519"/>
      </p:ext>
    </p:extLst>
  </p:cSld>
  <p:clrMapOvr>
    <a:masterClrMapping/>
  </p:clrMapOvr>
  <p:transition xmlns:p14="http://schemas.microsoft.com/office/powerpoint/2010/mai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15778"/>
      </p:ext>
    </p:extLst>
  </p:cSld>
  <p:clrMapOvr>
    <a:masterClrMapping/>
  </p:clrMapOvr>
  <p:transition xmlns:p14="http://schemas.microsoft.com/office/powerpoint/2010/mai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extLst>
      <p:ext uri="{BB962C8B-B14F-4D97-AF65-F5344CB8AC3E}">
        <p14:creationId xmlns:p14="http://schemas.microsoft.com/office/powerpoint/2010/main" val="1084204119"/>
      </p:ext>
    </p:extLst>
  </p:cSld>
  <p:clrMapOvr>
    <a:masterClrMapping/>
  </p:clrMapOvr>
  <p:transition xmlns:p14="http://schemas.microsoft.com/office/powerpoint/2010/mai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71882567"/>
      </p:ext>
    </p:extLst>
  </p:cSld>
  <p:clrMapOvr>
    <a:masterClrMapping/>
  </p:clrMapOvr>
  <p:transition xmlns:p14="http://schemas.microsoft.com/office/powerpoint/2010/mai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4279212012"/>
      </p:ext>
    </p:extLst>
  </p:cSld>
  <p:clrMapOvr>
    <a:masterClrMapping/>
  </p:clrMapOvr>
  <p:transition xmlns:p14="http://schemas.microsoft.com/office/powerpoint/2010/mai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95197D7-6301-F843-9118-2996713D829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92496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F48FA21-35DB-FA46-97E5-F264486A99FE}"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411515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087F51-AFF7-47BA-873B-A31CACD6EAD0}" type="datetimeFigureOut">
              <a:rPr lang="en-US" smtClean="0"/>
              <a:t>12/18/12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598394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AD04C9D-E19A-3847-A798-CD883432883E}"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424565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93FAF85-750B-7149-B994-120BB58C427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8574313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3697AC06-C321-7D48-A9F0-1270BA9A0C9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38039951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7448F60-70DA-5E49-A07E-BABC71771C38}"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8341601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97F70AC-6B31-F047-A653-1BECADA58F6A}"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6282896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FCC1A85-A377-DB42-B6A2-028B0F4D995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7343293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26295F1-38ED-4B49-8035-B49270FFD5E3}"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623369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1EE1128-4C0A-B345-8E40-D23CCA14967B}"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4420576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89352AE-E320-034A-B1A9-DA637BE8C1FE}"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5262450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066800" y="2101850"/>
            <a:ext cx="3810000" cy="4114800"/>
          </a:xfrm>
        </p:spPr>
        <p:txBody>
          <a:bodyPr rtlCol="0">
            <a:normAutofit/>
          </a:bodyPr>
          <a:lstStyle/>
          <a:p>
            <a:pPr lvl="0"/>
            <a:endParaRPr lang="en-US" noProof="0" smtClean="0"/>
          </a:p>
        </p:txBody>
      </p:sp>
      <p:sp>
        <p:nvSpPr>
          <p:cNvPr id="4" name="Text Placeholder 3"/>
          <p:cNvSpPr>
            <a:spLocks noGrp="1"/>
          </p:cNvSpPr>
          <p:nvPr>
            <p:ph type="body"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810566E-91D8-5E4F-AB0A-30C6968ACFA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996055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087F51-AFF7-47BA-873B-A31CACD6EAD0}" type="datetimeFigureOut">
              <a:rPr lang="en-US" smtClean="0"/>
              <a:t>12/18/12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3410450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2101850"/>
            <a:ext cx="7772400" cy="4114800"/>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BC4B17F-D587-6248-A687-B7E9C9D9A0F3}"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9226432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95197D7-6301-F843-9118-2996713D829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750748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F48FA21-35DB-FA46-97E5-F264486A99FE}"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515193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AD04C9D-E19A-3847-A798-CD883432883E}"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39323454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93FAF85-750B-7149-B994-120BB58C427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64610748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3697AC06-C321-7D48-A9F0-1270BA9A0C9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38041083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7448F60-70DA-5E49-A07E-BABC71771C38}"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9124850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97F70AC-6B31-F047-A653-1BECADA58F6A}"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37886879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FCC1A85-A377-DB42-B6A2-028B0F4D995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866089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26295F1-38ED-4B49-8035-B49270FFD5E3}"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189861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087F51-AFF7-47BA-873B-A31CACD6EAD0}" type="datetimeFigureOut">
              <a:rPr lang="en-US" smtClean="0"/>
              <a:t>12/18/12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20077093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1EE1128-4C0A-B345-8E40-D23CCA14967B}"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5180638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89352AE-E320-034A-B1A9-DA637BE8C1FE}"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27581505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066800" y="2101850"/>
            <a:ext cx="3810000" cy="4114800"/>
          </a:xfrm>
        </p:spPr>
        <p:txBody>
          <a:bodyPr rtlCol="0">
            <a:normAutofit/>
          </a:bodyPr>
          <a:lstStyle/>
          <a:p>
            <a:pPr lvl="0"/>
            <a:endParaRPr lang="en-US" noProof="0" smtClean="0"/>
          </a:p>
        </p:txBody>
      </p:sp>
      <p:sp>
        <p:nvSpPr>
          <p:cNvPr id="4" name="Text Placeholder 3"/>
          <p:cNvSpPr>
            <a:spLocks noGrp="1"/>
          </p:cNvSpPr>
          <p:nvPr>
            <p:ph type="body"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810566E-91D8-5E4F-AB0A-30C6968ACFAC}"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383936619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2101850"/>
            <a:ext cx="7772400" cy="4114800"/>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BC4B17F-D587-6248-A687-B7E9C9D9A0F3}" type="slidenum">
              <a:rPr lang="en-US">
                <a:solidFill>
                  <a:prstClr val="black">
                    <a:tint val="75000"/>
                  </a:prstClr>
                </a:solidFill>
              </a:rPr>
              <a:pPr>
                <a:defRPr/>
              </a:pPr>
              <a:t>‹#›</a:t>
            </a:fld>
            <a:endParaRPr lang="en-US" sz="1400">
              <a:solidFill>
                <a:prstClr val="black">
                  <a:tint val="75000"/>
                </a:prstClr>
              </a:solidFill>
            </a:endParaRPr>
          </a:p>
        </p:txBody>
      </p:sp>
    </p:spTree>
    <p:extLst>
      <p:ext uri="{BB962C8B-B14F-4D97-AF65-F5344CB8AC3E}">
        <p14:creationId xmlns:p14="http://schemas.microsoft.com/office/powerpoint/2010/main" val="2809029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087F51-AFF7-47BA-873B-A31CACD6EAD0}" type="datetimeFigureOut">
              <a:rPr lang="en-US" smtClean="0"/>
              <a:t>12/18/12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3813226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087F51-AFF7-47BA-873B-A31CACD6EAD0}" type="datetimeFigureOut">
              <a:rPr lang="en-US" smtClean="0"/>
              <a:t>12/18/12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4070516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087F51-AFF7-47BA-873B-A31CACD6EAD0}" type="datetimeFigureOut">
              <a:rPr lang="en-US" smtClean="0"/>
              <a:t>12/18/12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9453F-4277-49FA-92B4-A2C6538389DC}" type="slidenum">
              <a:rPr lang="en-US" smtClean="0"/>
              <a:t>‹#›</a:t>
            </a:fld>
            <a:endParaRPr lang="en-US"/>
          </a:p>
        </p:txBody>
      </p:sp>
    </p:spTree>
    <p:extLst>
      <p:ext uri="{BB962C8B-B14F-4D97-AF65-F5344CB8AC3E}">
        <p14:creationId xmlns:p14="http://schemas.microsoft.com/office/powerpoint/2010/main" val="17564288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5" Type="http://schemas.openxmlformats.org/officeDocument/2006/relationships/image" Target="../media/image1.png"/><Relationship Id="rId16"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slideLayout" Target="../slideLayouts/slideLayout37.xml"/><Relationship Id="rId14" Type="http://schemas.openxmlformats.org/officeDocument/2006/relationships/theme" Target="../theme/theme3.xml"/><Relationship Id="rId15" Type="http://schemas.openxmlformats.org/officeDocument/2006/relationships/image" Target="../media/image1.png"/><Relationship Id="rId16" Type="http://schemas.openxmlformats.org/officeDocument/2006/relationships/image" Target="../media/image2.png"/><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slideLayout" Target="../slideLayouts/slideLayout50.xml"/><Relationship Id="rId14" Type="http://schemas.openxmlformats.org/officeDocument/2006/relationships/theme" Target="../theme/theme4.xml"/><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slideLayout" Target="../slideLayouts/slideLayout62.xml"/><Relationship Id="rId13" Type="http://schemas.openxmlformats.org/officeDocument/2006/relationships/slideLayout" Target="../slideLayouts/slideLayout63.xml"/><Relationship Id="rId14" Type="http://schemas.openxmlformats.org/officeDocument/2006/relationships/theme" Target="../theme/theme5.xml"/><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087F51-AFF7-47BA-873B-A31CACD6EAD0}" type="datetimeFigureOut">
              <a:rPr lang="en-US" smtClean="0"/>
              <a:t>12/18/12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99453F-4277-49FA-92B4-A2C6538389DC}" type="slidenum">
              <a:rPr lang="en-US" smtClean="0"/>
              <a:t>‹#›</a:t>
            </a:fld>
            <a:endParaRPr lang="en-US"/>
          </a:p>
        </p:txBody>
      </p:sp>
    </p:spTree>
    <p:extLst>
      <p:ext uri="{BB962C8B-B14F-4D97-AF65-F5344CB8AC3E}">
        <p14:creationId xmlns:p14="http://schemas.microsoft.com/office/powerpoint/2010/main" val="3588292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99590003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ransition xmlns:p14="http://schemas.microsoft.com/office/powerpoint/2010/main">
    <p:fade/>
  </p:transition>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5"/>
        </a:buBlip>
        <a:defRPr sz="3200" kern="1200">
          <a:solidFill>
            <a:schemeClr val="tx1"/>
          </a:solidFill>
          <a:latin typeface="+mn-lt"/>
          <a:ea typeface="+mn-ea"/>
          <a:cs typeface="+mn-cs"/>
        </a:defRPr>
      </a:lvl1pPr>
      <a:lvl2pPr marL="914400" indent="-396875" algn="l" defTabSz="912813" rtl="0" eaLnBrk="0" fontAlgn="base" hangingPunct="0">
        <a:lnSpc>
          <a:spcPct val="90000"/>
        </a:lnSpc>
        <a:spcBef>
          <a:spcPct val="20000"/>
        </a:spcBef>
        <a:spcAft>
          <a:spcPct val="0"/>
        </a:spcAft>
        <a:buBlip>
          <a:blip r:embed="rId16"/>
        </a:buBlip>
        <a:defRPr sz="2800" kern="1200">
          <a:solidFill>
            <a:schemeClr val="tx1"/>
          </a:solidFill>
          <a:latin typeface="+mn-lt"/>
          <a:ea typeface="+mn-ea"/>
          <a:cs typeface="+mn-cs"/>
        </a:defRPr>
      </a:lvl2pPr>
      <a:lvl3pPr marL="1258888" indent="-344488" algn="l" defTabSz="912813" rtl="0" eaLnBrk="0" fontAlgn="base" hangingPunct="0">
        <a:lnSpc>
          <a:spcPct val="90000"/>
        </a:lnSpc>
        <a:spcBef>
          <a:spcPct val="20000"/>
        </a:spcBef>
        <a:spcAft>
          <a:spcPct val="0"/>
        </a:spcAft>
        <a:buBlip>
          <a:blip r:embed="rId16"/>
        </a:buBlip>
        <a:defRPr sz="2400" kern="1200">
          <a:solidFill>
            <a:schemeClr val="tx1"/>
          </a:solidFill>
          <a:latin typeface="+mn-lt"/>
          <a:ea typeface="+mn-ea"/>
          <a:cs typeface="+mn-cs"/>
        </a:defRPr>
      </a:lvl3pPr>
      <a:lvl4pPr marL="1604963" indent="-346075" algn="l" defTabSz="912813" rtl="0" eaLnBrk="0" fontAlgn="base" hangingPunct="0">
        <a:lnSpc>
          <a:spcPct val="90000"/>
        </a:lnSpc>
        <a:spcBef>
          <a:spcPct val="20000"/>
        </a:spcBef>
        <a:spcAft>
          <a:spcPct val="0"/>
        </a:spcAft>
        <a:buBlip>
          <a:blip r:embed="rId16"/>
        </a:buBlip>
        <a:defRPr sz="2400" kern="1200">
          <a:solidFill>
            <a:schemeClr val="tx1"/>
          </a:solidFill>
          <a:latin typeface="+mn-lt"/>
          <a:ea typeface="+mn-ea"/>
          <a:cs typeface="+mn-cs"/>
        </a:defRPr>
      </a:lvl4pPr>
      <a:lvl5pPr marL="1941513" indent="-336550" algn="l" defTabSz="912813" rtl="0" eaLnBrk="0" fontAlgn="base" hangingPunct="0">
        <a:lnSpc>
          <a:spcPct val="90000"/>
        </a:lnSpc>
        <a:spcBef>
          <a:spcPct val="20000"/>
        </a:spcBef>
        <a:spcAft>
          <a:spcPct val="0"/>
        </a:spcAft>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939291510"/>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transition xmlns:p14="http://schemas.microsoft.com/office/powerpoint/2010/main">
    <p:fade/>
  </p:transition>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5"/>
        </a:buBlip>
        <a:defRPr sz="3200" kern="1200">
          <a:solidFill>
            <a:schemeClr val="tx1"/>
          </a:solidFill>
          <a:latin typeface="+mn-lt"/>
          <a:ea typeface="+mn-ea"/>
          <a:cs typeface="+mn-cs"/>
        </a:defRPr>
      </a:lvl1pPr>
      <a:lvl2pPr marL="914400" indent="-396875" algn="l" defTabSz="912813" rtl="0" eaLnBrk="0" fontAlgn="base" hangingPunct="0">
        <a:lnSpc>
          <a:spcPct val="90000"/>
        </a:lnSpc>
        <a:spcBef>
          <a:spcPct val="20000"/>
        </a:spcBef>
        <a:spcAft>
          <a:spcPct val="0"/>
        </a:spcAft>
        <a:buBlip>
          <a:blip r:embed="rId16"/>
        </a:buBlip>
        <a:defRPr sz="2800" kern="1200">
          <a:solidFill>
            <a:schemeClr val="tx1"/>
          </a:solidFill>
          <a:latin typeface="+mn-lt"/>
          <a:ea typeface="+mn-ea"/>
          <a:cs typeface="+mn-cs"/>
        </a:defRPr>
      </a:lvl2pPr>
      <a:lvl3pPr marL="1258888" indent="-344488" algn="l" defTabSz="912813" rtl="0" eaLnBrk="0" fontAlgn="base" hangingPunct="0">
        <a:lnSpc>
          <a:spcPct val="90000"/>
        </a:lnSpc>
        <a:spcBef>
          <a:spcPct val="20000"/>
        </a:spcBef>
        <a:spcAft>
          <a:spcPct val="0"/>
        </a:spcAft>
        <a:buBlip>
          <a:blip r:embed="rId16"/>
        </a:buBlip>
        <a:defRPr sz="2400" kern="1200">
          <a:solidFill>
            <a:schemeClr val="tx1"/>
          </a:solidFill>
          <a:latin typeface="+mn-lt"/>
          <a:ea typeface="+mn-ea"/>
          <a:cs typeface="+mn-cs"/>
        </a:defRPr>
      </a:lvl3pPr>
      <a:lvl4pPr marL="1604963" indent="-346075" algn="l" defTabSz="912813" rtl="0" eaLnBrk="0" fontAlgn="base" hangingPunct="0">
        <a:lnSpc>
          <a:spcPct val="90000"/>
        </a:lnSpc>
        <a:spcBef>
          <a:spcPct val="20000"/>
        </a:spcBef>
        <a:spcAft>
          <a:spcPct val="0"/>
        </a:spcAft>
        <a:buBlip>
          <a:blip r:embed="rId16"/>
        </a:buBlip>
        <a:defRPr sz="2400" kern="1200">
          <a:solidFill>
            <a:schemeClr val="tx1"/>
          </a:solidFill>
          <a:latin typeface="+mn-lt"/>
          <a:ea typeface="+mn-ea"/>
          <a:cs typeface="+mn-cs"/>
        </a:defRPr>
      </a:lvl4pPr>
      <a:lvl5pPr marL="1941513" indent="-336550" algn="l" defTabSz="912813" rtl="0" eaLnBrk="0" fontAlgn="base" hangingPunct="0">
        <a:lnSpc>
          <a:spcPct val="90000"/>
        </a:lnSpc>
        <a:spcBef>
          <a:spcPct val="20000"/>
        </a:spcBef>
        <a:spcAft>
          <a:spcPct val="0"/>
        </a:spcAft>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Times New Roman" charset="0"/>
              <a:ea typeface="ＭＳ Ｐゴシック" charset="0"/>
              <a:cs typeface="ＭＳ Ｐゴシック"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Times New Roman" charset="0"/>
              <a:ea typeface="ＭＳ Ｐゴシック" charset="0"/>
              <a:cs typeface="ＭＳ Ｐゴシック"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3572749C-89DC-EE4B-883D-83FD9A7B48B2}" type="slidenum">
              <a:rPr lang="en-US">
                <a:solidFill>
                  <a:prstClr val="black">
                    <a:tint val="75000"/>
                  </a:prstClr>
                </a:solidFill>
                <a:latin typeface="Times New Roman" charset="0"/>
                <a:ea typeface="ＭＳ Ｐゴシック" charset="0"/>
                <a:cs typeface="ＭＳ Ｐゴシック" charset="0"/>
              </a:rPr>
              <a:pPr fontAlgn="base">
                <a:spcBef>
                  <a:spcPct val="0"/>
                </a:spcBef>
                <a:spcAft>
                  <a:spcPct val="0"/>
                </a:spcAft>
                <a:defRPr/>
              </a:pPr>
              <a:t>‹#›</a:t>
            </a:fld>
            <a:endParaRPr lang="en-US" sz="1400">
              <a:solidFill>
                <a:prstClr val="black">
                  <a:tint val="75000"/>
                </a:prstClr>
              </a:solidFill>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1997416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Times New Roman" charset="0"/>
              <a:ea typeface="ＭＳ Ｐゴシック" charset="0"/>
              <a:cs typeface="ＭＳ Ｐゴシック"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Times New Roman" charset="0"/>
              <a:ea typeface="ＭＳ Ｐゴシック" charset="0"/>
              <a:cs typeface="ＭＳ Ｐゴシック"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3572749C-89DC-EE4B-883D-83FD9A7B48B2}" type="slidenum">
              <a:rPr lang="en-US">
                <a:solidFill>
                  <a:prstClr val="black">
                    <a:tint val="75000"/>
                  </a:prstClr>
                </a:solidFill>
                <a:latin typeface="Times New Roman" charset="0"/>
                <a:ea typeface="ＭＳ Ｐゴシック" charset="0"/>
                <a:cs typeface="ＭＳ Ｐゴシック" charset="0"/>
              </a:rPr>
              <a:pPr fontAlgn="base">
                <a:spcBef>
                  <a:spcPct val="0"/>
                </a:spcBef>
                <a:spcAft>
                  <a:spcPct val="0"/>
                </a:spcAft>
                <a:defRPr/>
              </a:pPr>
              <a:t>‹#›</a:t>
            </a:fld>
            <a:endParaRPr lang="en-US" sz="1400">
              <a:solidFill>
                <a:prstClr val="black">
                  <a:tint val="75000"/>
                </a:prstClr>
              </a:solidFill>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06681069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png"/><Relationship Id="rId1" Type="http://schemas.openxmlformats.org/officeDocument/2006/relationships/slideLayout" Target="../slideLayouts/slideLayout28.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 Id="rId3"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png"/><Relationship Id="rId5" Type="http://schemas.openxmlformats.org/officeDocument/2006/relationships/image" Target="../media/image12.png"/><Relationship Id="rId1" Type="http://schemas.openxmlformats.org/officeDocument/2006/relationships/slideLayout" Target="../slideLayouts/slideLayout28.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28.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917575"/>
          </a:xfrm>
        </p:spPr>
        <p:txBody>
          <a:bodyPr/>
          <a:lstStyle/>
          <a:p>
            <a:r>
              <a:rPr lang="en-US" u="sng" dirty="0"/>
              <a:t>Test Review - Cells (Part 2</a:t>
            </a:r>
            <a:r>
              <a:rPr lang="en-US" u="sng" dirty="0" smtClean="0"/>
              <a:t>)</a:t>
            </a:r>
            <a:r>
              <a:rPr lang="en-US" dirty="0" smtClean="0"/>
              <a:t>:</a:t>
            </a:r>
            <a:endParaRPr lang="en-US" dirty="0"/>
          </a:p>
        </p:txBody>
      </p:sp>
      <p:sp>
        <p:nvSpPr>
          <p:cNvPr id="3" name="Subtitle 2"/>
          <p:cNvSpPr>
            <a:spLocks noGrp="1"/>
          </p:cNvSpPr>
          <p:nvPr>
            <p:ph type="subTitle" idx="1"/>
          </p:nvPr>
        </p:nvSpPr>
        <p:spPr>
          <a:xfrm>
            <a:off x="533400" y="1219200"/>
            <a:ext cx="8382000" cy="5410200"/>
          </a:xfrm>
        </p:spPr>
        <p:txBody>
          <a:bodyPr/>
          <a:lstStyle/>
          <a:p>
            <a:pPr marL="514350" indent="-514350" algn="l">
              <a:buAutoNum type="arabicPeriod"/>
            </a:pPr>
            <a:r>
              <a:rPr lang="en-US" dirty="0">
                <a:solidFill>
                  <a:schemeClr val="tx1"/>
                </a:solidFill>
              </a:rPr>
              <a:t>Photosynthesis</a:t>
            </a:r>
          </a:p>
          <a:p>
            <a:pPr marL="514350" indent="-514350" algn="l">
              <a:buFont typeface="Arial" pitchFamily="34" charset="0"/>
              <a:buAutoNum type="arabicPeriod"/>
            </a:pPr>
            <a:r>
              <a:rPr lang="en-US" dirty="0" smtClean="0">
                <a:solidFill>
                  <a:schemeClr val="tx1"/>
                </a:solidFill>
              </a:rPr>
              <a:t>Respiration</a:t>
            </a:r>
            <a:endParaRPr lang="en-US" dirty="0">
              <a:solidFill>
                <a:schemeClr val="tx1"/>
              </a:solidFill>
            </a:endParaRPr>
          </a:p>
          <a:p>
            <a:pPr marL="514350" indent="-514350" algn="l">
              <a:buAutoNum type="arabicPeriod"/>
            </a:pPr>
            <a:r>
              <a:rPr lang="en-US" dirty="0" smtClean="0">
                <a:solidFill>
                  <a:schemeClr val="tx1"/>
                </a:solidFill>
              </a:rPr>
              <a:t>Specialized Cells</a:t>
            </a:r>
          </a:p>
          <a:p>
            <a:pPr marL="514350" indent="-514350" algn="l">
              <a:buAutoNum type="arabicPeriod"/>
            </a:pPr>
            <a:r>
              <a:rPr lang="en-US" dirty="0" smtClean="0">
                <a:solidFill>
                  <a:schemeClr val="tx1"/>
                </a:solidFill>
              </a:rPr>
              <a:t>Levels of Organization</a:t>
            </a:r>
          </a:p>
        </p:txBody>
      </p:sp>
      <p:pic>
        <p:nvPicPr>
          <p:cNvPr id="1026" name="Picture 2" descr="https://encrypted-tbn3.google.com/images?q=tbn:ANd9GcTNPc5n6mgeuWe3Tp59eG8FATCS1PuBruYVXy6zdSKcR4j9B4_-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1" y="4371266"/>
            <a:ext cx="1981200" cy="19812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3.google.com/images?q=tbn:ANd9GcSOxgj0kUmqkIt0uE3IbNj49bJPG2jqNCtCqX8J62CLXIr8o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99" y="4381502"/>
            <a:ext cx="2590797" cy="19430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2.google.com/images?q=tbn:ANd9GcQyC1gB0VXpMU9Z29HKozmSxr-38uKyHdrruROL3HJXZL0q81dqT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3573" y="2988862"/>
            <a:ext cx="3744838" cy="333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7250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686800" cy="762000"/>
          </a:xfrm>
        </p:spPr>
        <p:txBody>
          <a:bodyPr>
            <a:normAutofit/>
          </a:bodyPr>
          <a:lstStyle/>
          <a:p>
            <a:r>
              <a:rPr lang="en-US" sz="4000" u="sng" dirty="0" smtClean="0"/>
              <a:t>Additional Study </a:t>
            </a:r>
            <a:r>
              <a:rPr lang="en-US" sz="4000" u="sng" dirty="0" smtClean="0"/>
              <a:t>Questions</a:t>
            </a:r>
            <a:endParaRPr lang="en-US" sz="3600" u="sng" dirty="0"/>
          </a:p>
        </p:txBody>
      </p:sp>
      <p:sp>
        <p:nvSpPr>
          <p:cNvPr id="3" name="Subtitle 2"/>
          <p:cNvSpPr>
            <a:spLocks noGrp="1"/>
          </p:cNvSpPr>
          <p:nvPr>
            <p:ph type="subTitle" idx="1"/>
          </p:nvPr>
        </p:nvSpPr>
        <p:spPr>
          <a:xfrm>
            <a:off x="152400" y="762000"/>
            <a:ext cx="8839200" cy="5867400"/>
          </a:xfrm>
        </p:spPr>
        <p:txBody>
          <a:bodyPr>
            <a:noAutofit/>
          </a:bodyPr>
          <a:lstStyle/>
          <a:p>
            <a:pPr marL="514350" indent="-514350" algn="l">
              <a:spcBef>
                <a:spcPts val="600"/>
              </a:spcBef>
              <a:spcAft>
                <a:spcPts val="600"/>
              </a:spcAft>
              <a:buFont typeface="+mj-lt"/>
              <a:buAutoNum type="arabicPeriod"/>
            </a:pPr>
            <a:r>
              <a:rPr lang="en-US" sz="2400" dirty="0">
                <a:solidFill>
                  <a:schemeClr val="tx1"/>
                </a:solidFill>
              </a:rPr>
              <a:t>What is the main purpose of photosynthesis?</a:t>
            </a:r>
          </a:p>
          <a:p>
            <a:pPr marL="514350" indent="-514350" algn="l">
              <a:spcBef>
                <a:spcPts val="600"/>
              </a:spcBef>
              <a:spcAft>
                <a:spcPts val="600"/>
              </a:spcAft>
              <a:buFont typeface="+mj-lt"/>
              <a:buAutoNum type="arabicPeriod"/>
            </a:pPr>
            <a:r>
              <a:rPr lang="en-US" sz="2400" dirty="0">
                <a:solidFill>
                  <a:schemeClr val="tx1"/>
                </a:solidFill>
              </a:rPr>
              <a:t>What type of cells do photosynthesis?</a:t>
            </a:r>
          </a:p>
          <a:p>
            <a:pPr marL="514350" indent="-514350" algn="l">
              <a:spcBef>
                <a:spcPts val="600"/>
              </a:spcBef>
              <a:spcAft>
                <a:spcPts val="600"/>
              </a:spcAft>
              <a:buFont typeface="+mj-lt"/>
              <a:buAutoNum type="arabicPeriod"/>
            </a:pPr>
            <a:r>
              <a:rPr lang="en-US" sz="2400" dirty="0">
                <a:solidFill>
                  <a:schemeClr val="tx1"/>
                </a:solidFill>
              </a:rPr>
              <a:t>Where in the cell does photosynthesis happen?</a:t>
            </a:r>
          </a:p>
          <a:p>
            <a:pPr marL="514350" indent="-514350" algn="l">
              <a:spcBef>
                <a:spcPts val="600"/>
              </a:spcBef>
              <a:spcAft>
                <a:spcPts val="600"/>
              </a:spcAft>
              <a:buFont typeface="+mj-lt"/>
              <a:buAutoNum type="arabicPeriod"/>
            </a:pPr>
            <a:r>
              <a:rPr lang="en-US" sz="2400" dirty="0">
                <a:solidFill>
                  <a:schemeClr val="tx1"/>
                </a:solidFill>
              </a:rPr>
              <a:t>What is the main purpose of </a:t>
            </a:r>
            <a:r>
              <a:rPr lang="en-US" sz="2400" dirty="0" smtClean="0">
                <a:solidFill>
                  <a:schemeClr val="tx1"/>
                </a:solidFill>
              </a:rPr>
              <a:t>respiration</a:t>
            </a:r>
            <a:r>
              <a:rPr lang="en-US" sz="2400" dirty="0">
                <a:solidFill>
                  <a:schemeClr val="tx1"/>
                </a:solidFill>
              </a:rPr>
              <a:t>?</a:t>
            </a:r>
          </a:p>
          <a:p>
            <a:pPr marL="514350" indent="-514350" algn="l">
              <a:spcBef>
                <a:spcPts val="600"/>
              </a:spcBef>
              <a:spcAft>
                <a:spcPts val="600"/>
              </a:spcAft>
              <a:buFont typeface="+mj-lt"/>
              <a:buAutoNum type="arabicPeriod"/>
            </a:pPr>
            <a:r>
              <a:rPr lang="en-US" sz="2400" dirty="0">
                <a:solidFill>
                  <a:schemeClr val="tx1"/>
                </a:solidFill>
              </a:rPr>
              <a:t>What type of cells do </a:t>
            </a:r>
            <a:r>
              <a:rPr lang="en-US" sz="2400" dirty="0" smtClean="0">
                <a:solidFill>
                  <a:schemeClr val="tx1"/>
                </a:solidFill>
              </a:rPr>
              <a:t>respiration</a:t>
            </a:r>
            <a:r>
              <a:rPr lang="en-US" sz="2400" dirty="0">
                <a:solidFill>
                  <a:schemeClr val="tx1"/>
                </a:solidFill>
              </a:rPr>
              <a:t>?</a:t>
            </a:r>
          </a:p>
          <a:p>
            <a:pPr marL="514350" indent="-514350" algn="l">
              <a:spcBef>
                <a:spcPts val="600"/>
              </a:spcBef>
              <a:spcAft>
                <a:spcPts val="600"/>
              </a:spcAft>
              <a:buFont typeface="+mj-lt"/>
              <a:buAutoNum type="arabicPeriod"/>
            </a:pPr>
            <a:r>
              <a:rPr lang="en-US" sz="2400" dirty="0">
                <a:solidFill>
                  <a:schemeClr val="tx1"/>
                </a:solidFill>
              </a:rPr>
              <a:t>Where in the cell does respiration take place?</a:t>
            </a:r>
          </a:p>
          <a:p>
            <a:pPr marL="514350" indent="-514350" algn="l">
              <a:spcBef>
                <a:spcPts val="600"/>
              </a:spcBef>
              <a:spcAft>
                <a:spcPts val="600"/>
              </a:spcAft>
              <a:buFont typeface="+mj-lt"/>
              <a:buAutoNum type="arabicPeriod"/>
            </a:pPr>
            <a:r>
              <a:rPr lang="en-US" sz="2400" b="1" dirty="0">
                <a:solidFill>
                  <a:srgbClr val="FF0000"/>
                </a:solidFill>
              </a:rPr>
              <a:t>**What is the relationship between photosynthesis and respiration</a:t>
            </a:r>
            <a:r>
              <a:rPr lang="en-US" sz="2400" b="1" dirty="0" smtClean="0">
                <a:solidFill>
                  <a:srgbClr val="FF0000"/>
                </a:solidFill>
              </a:rPr>
              <a:t>? (Think about the P-R Cycle.)</a:t>
            </a:r>
            <a:endParaRPr lang="en-US" sz="2400" b="1" dirty="0">
              <a:solidFill>
                <a:srgbClr val="FF0000"/>
              </a:solidFill>
            </a:endParaRPr>
          </a:p>
          <a:p>
            <a:pPr marL="514350" indent="-514350" algn="l">
              <a:spcBef>
                <a:spcPts val="600"/>
              </a:spcBef>
              <a:spcAft>
                <a:spcPts val="600"/>
              </a:spcAft>
              <a:buFont typeface="+mj-lt"/>
              <a:buAutoNum type="arabicPeriod"/>
            </a:pPr>
            <a:r>
              <a:rPr lang="en-US" sz="2400" dirty="0" smtClean="0">
                <a:solidFill>
                  <a:schemeClr val="tx1"/>
                </a:solidFill>
              </a:rPr>
              <a:t>Why are cells specialized? (Why don’t all cells look the same?)</a:t>
            </a:r>
          </a:p>
          <a:p>
            <a:pPr marL="514350" indent="-514350" algn="l">
              <a:spcBef>
                <a:spcPts val="600"/>
              </a:spcBef>
              <a:spcAft>
                <a:spcPts val="600"/>
              </a:spcAft>
              <a:buFont typeface="+mj-lt"/>
              <a:buAutoNum type="arabicPeriod"/>
            </a:pPr>
            <a:r>
              <a:rPr lang="en-US" sz="2400" dirty="0" smtClean="0">
                <a:solidFill>
                  <a:schemeClr val="tx1"/>
                </a:solidFill>
              </a:rPr>
              <a:t>Name a type of specialized cell and explain what it does.</a:t>
            </a:r>
          </a:p>
          <a:p>
            <a:pPr marL="514350" indent="-514350" algn="l">
              <a:spcBef>
                <a:spcPts val="600"/>
              </a:spcBef>
              <a:spcAft>
                <a:spcPts val="600"/>
              </a:spcAft>
              <a:buFont typeface="+mj-lt"/>
              <a:buAutoNum type="arabicPeriod"/>
            </a:pPr>
            <a:r>
              <a:rPr lang="en-US" sz="2400" dirty="0" smtClean="0">
                <a:solidFill>
                  <a:schemeClr val="tx1"/>
                </a:solidFill>
              </a:rPr>
              <a:t>Put the following </a:t>
            </a:r>
            <a:r>
              <a:rPr lang="en-US" sz="2400" dirty="0">
                <a:solidFill>
                  <a:schemeClr val="tx1"/>
                </a:solidFill>
              </a:rPr>
              <a:t>t</a:t>
            </a:r>
            <a:r>
              <a:rPr lang="en-US" sz="2400" dirty="0" smtClean="0">
                <a:solidFill>
                  <a:schemeClr val="tx1"/>
                </a:solidFill>
              </a:rPr>
              <a:t>erms in order </a:t>
            </a:r>
            <a:r>
              <a:rPr lang="en-US" sz="2400" u="sng" dirty="0" smtClean="0">
                <a:solidFill>
                  <a:schemeClr val="tx1"/>
                </a:solidFill>
              </a:rPr>
              <a:t>from simple to complex</a:t>
            </a:r>
            <a:r>
              <a:rPr lang="en-US" sz="2400" dirty="0" smtClean="0">
                <a:solidFill>
                  <a:schemeClr val="tx1"/>
                </a:solidFill>
              </a:rPr>
              <a:t>: </a:t>
            </a:r>
          </a:p>
          <a:p>
            <a:pPr algn="l">
              <a:spcBef>
                <a:spcPts val="600"/>
              </a:spcBef>
              <a:spcAft>
                <a:spcPts val="600"/>
              </a:spcAft>
            </a:pPr>
            <a:r>
              <a:rPr lang="en-US" sz="2400" dirty="0">
                <a:solidFill>
                  <a:schemeClr val="tx1"/>
                </a:solidFill>
              </a:rPr>
              <a:t>	</a:t>
            </a:r>
            <a:r>
              <a:rPr lang="en-US" sz="2400" b="1" dirty="0" smtClean="0">
                <a:solidFill>
                  <a:schemeClr val="tx1"/>
                </a:solidFill>
              </a:rPr>
              <a:t>Tissues, Organism, Organ Systems, Cells, Organs</a:t>
            </a:r>
          </a:p>
        </p:txBody>
      </p:sp>
    </p:spTree>
    <p:extLst>
      <p:ext uri="{BB962C8B-B14F-4D97-AF65-F5344CB8AC3E}">
        <p14:creationId xmlns:p14="http://schemas.microsoft.com/office/powerpoint/2010/main" val="5263821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Review Summary</a:t>
            </a:r>
            <a:r>
              <a:rPr lang="en-US" sz="2800" dirty="0" smtClean="0"/>
              <a:t>:</a:t>
            </a:r>
            <a:br>
              <a:rPr lang="en-US" sz="2800" dirty="0" smtClean="0"/>
            </a:br>
            <a:r>
              <a:rPr lang="en-US" sz="2800" dirty="0" smtClean="0"/>
              <a:t>Copy the table below.</a:t>
            </a:r>
            <a:br>
              <a:rPr lang="en-US" sz="2800" dirty="0" smtClean="0"/>
            </a:br>
            <a:r>
              <a:rPr lang="en-US" sz="2800" dirty="0" smtClean="0"/>
              <a:t>Answer each of the questions using your notes and textbooks.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42143251"/>
              </p:ext>
            </p:extLst>
          </p:nvPr>
        </p:nvGraphicFramePr>
        <p:xfrm>
          <a:off x="457200" y="1600200"/>
          <a:ext cx="8229600" cy="5059679"/>
        </p:xfrm>
        <a:graphic>
          <a:graphicData uri="http://schemas.openxmlformats.org/drawingml/2006/table">
            <a:tbl>
              <a:tblPr bandRow="1">
                <a:tableStyleId>{073A0DAA-6AF3-43AB-8588-CEC1D06C72B9}</a:tableStyleId>
              </a:tblPr>
              <a:tblGrid>
                <a:gridCol w="4114800"/>
                <a:gridCol w="4114800"/>
              </a:tblGrid>
              <a:tr h="370840">
                <a:tc>
                  <a:txBody>
                    <a:bodyPr/>
                    <a:lstStyle/>
                    <a:p>
                      <a:pPr algn="ctr"/>
                      <a:r>
                        <a:rPr lang="en-US" sz="2800" b="1" u="sng" dirty="0" smtClean="0"/>
                        <a:t>Question</a:t>
                      </a:r>
                      <a:endParaRPr lang="en-US" sz="2800" b="1" u="sng" dirty="0"/>
                    </a:p>
                  </a:txBody>
                  <a:tcPr/>
                </a:tc>
                <a:tc>
                  <a:txBody>
                    <a:bodyPr/>
                    <a:lstStyle/>
                    <a:p>
                      <a:pPr algn="ctr"/>
                      <a:r>
                        <a:rPr lang="en-US" sz="2800" b="1" u="sng" dirty="0" smtClean="0"/>
                        <a:t>Answer</a:t>
                      </a:r>
                      <a:endParaRPr lang="en-US" sz="2800" b="1" u="sng" dirty="0"/>
                    </a:p>
                  </a:txBody>
                  <a:tcPr/>
                </a:tc>
              </a:tr>
              <a:tr h="370840">
                <a:tc>
                  <a:txBody>
                    <a:bodyPr/>
                    <a:lstStyle/>
                    <a:p>
                      <a:pPr algn="ctr"/>
                      <a:r>
                        <a:rPr lang="en-US" sz="2800" dirty="0" smtClean="0"/>
                        <a:t>Why don’t all</a:t>
                      </a:r>
                      <a:r>
                        <a:rPr lang="en-US" sz="2800" baseline="0" dirty="0" smtClean="0"/>
                        <a:t> cells look alike?</a:t>
                      </a:r>
                      <a:endParaRPr lang="en-US" sz="2800" dirty="0"/>
                    </a:p>
                  </a:txBody>
                  <a:tcPr/>
                </a:tc>
                <a:tc>
                  <a:txBody>
                    <a:bodyPr/>
                    <a:lstStyle/>
                    <a:p>
                      <a:endParaRPr lang="en-US" sz="2800" dirty="0"/>
                    </a:p>
                  </a:txBody>
                  <a:tcPr/>
                </a:tc>
              </a:tr>
              <a:tr h="370840">
                <a:tc>
                  <a:txBody>
                    <a:bodyPr/>
                    <a:lstStyle/>
                    <a:p>
                      <a:pPr algn="ctr"/>
                      <a:r>
                        <a:rPr lang="en-US" sz="2800" dirty="0" smtClean="0"/>
                        <a:t>How are these</a:t>
                      </a:r>
                      <a:r>
                        <a:rPr lang="en-US" sz="2800" baseline="0" dirty="0" smtClean="0"/>
                        <a:t> terms connected </a:t>
                      </a:r>
                      <a:r>
                        <a:rPr lang="en-US" sz="2800" baseline="0" dirty="0" smtClean="0">
                          <a:sym typeface="Wingdings" pitchFamily="2" charset="2"/>
                        </a:rPr>
                        <a:t> tissues, cells, organism, organ systems, organs ?</a:t>
                      </a:r>
                      <a:endParaRPr lang="en-US" sz="2800" dirty="0"/>
                    </a:p>
                  </a:txBody>
                  <a:tcPr/>
                </a:tc>
                <a:tc>
                  <a:txBody>
                    <a:bodyPr/>
                    <a:lstStyle/>
                    <a:p>
                      <a:endParaRPr lang="en-US" sz="2800" dirty="0"/>
                    </a:p>
                  </a:txBody>
                  <a:tcPr/>
                </a:tc>
              </a:tr>
              <a:tr h="370840">
                <a:tc>
                  <a:txBody>
                    <a:bodyPr/>
                    <a:lstStyle/>
                    <a:p>
                      <a:pPr algn="ctr"/>
                      <a:r>
                        <a:rPr lang="en-US" sz="2800" dirty="0" smtClean="0"/>
                        <a:t>Show and explain the relationship/connection</a:t>
                      </a:r>
                      <a:r>
                        <a:rPr lang="en-US" sz="2800" baseline="0" dirty="0" smtClean="0"/>
                        <a:t> between photosynthesis and respiration.</a:t>
                      </a:r>
                      <a:endParaRPr lang="en-US" sz="2800" dirty="0"/>
                    </a:p>
                  </a:txBody>
                  <a:tcPr/>
                </a:tc>
                <a:tc>
                  <a:txBody>
                    <a:bodyPr/>
                    <a:lstStyle/>
                    <a:p>
                      <a:endParaRPr lang="en-US" sz="2800" dirty="0"/>
                    </a:p>
                  </a:txBody>
                  <a:tcPr/>
                </a:tc>
              </a:tr>
            </a:tbl>
          </a:graphicData>
        </a:graphic>
      </p:graphicFrame>
    </p:spTree>
    <p:extLst>
      <p:ext uri="{BB962C8B-B14F-4D97-AF65-F5344CB8AC3E}">
        <p14:creationId xmlns:p14="http://schemas.microsoft.com/office/powerpoint/2010/main" val="8762124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46482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1874" name="Rectangle 2"/>
          <p:cNvSpPr>
            <a:spLocks noGrp="1" noChangeArrowheads="1"/>
          </p:cNvSpPr>
          <p:nvPr>
            <p:ph type="title"/>
          </p:nvPr>
        </p:nvSpPr>
        <p:spPr>
          <a:xfrm>
            <a:off x="152400" y="152400"/>
            <a:ext cx="8991600" cy="685800"/>
          </a:xfrm>
        </p:spPr>
        <p:txBody>
          <a:bodyPr rtlCol="0">
            <a:normAutofit fontScale="90000"/>
          </a:bodyPr>
          <a:lstStyle/>
          <a:p>
            <a:pPr eaLnBrk="1" fontAlgn="auto" hangingPunct="1">
              <a:spcAft>
                <a:spcPts val="0"/>
              </a:spcAft>
              <a:defRPr/>
            </a:pPr>
            <a:r>
              <a:rPr lang="en-US" b="1" dirty="0" smtClean="0">
                <a:effectLst>
                  <a:outerShdw blurRad="38100" dist="38100" dir="2700000" algn="tl">
                    <a:srgbClr val="DDDDDD"/>
                  </a:outerShdw>
                </a:effectLst>
                <a:latin typeface="Times New Roman" charset="0"/>
                <a:ea typeface="+mj-ea"/>
                <a:cs typeface="+mj-cs"/>
              </a:rPr>
              <a:t>P-R “Quick Check” 		</a:t>
            </a:r>
            <a:endParaRPr lang="en-US" sz="3600" b="1" dirty="0">
              <a:effectLst>
                <a:outerShdw blurRad="38100" dist="38100" dir="2700000" algn="tl">
                  <a:srgbClr val="DDDDDD"/>
                </a:outerShdw>
              </a:effectLst>
              <a:latin typeface="Times New Roman" charset="0"/>
              <a:ea typeface="+mj-ea"/>
              <a:cs typeface="+mj-cs"/>
            </a:endParaRPr>
          </a:p>
        </p:txBody>
      </p:sp>
      <p:grpSp>
        <p:nvGrpSpPr>
          <p:cNvPr id="29699" name="Group 2"/>
          <p:cNvGrpSpPr>
            <a:grpSpLocks/>
          </p:cNvGrpSpPr>
          <p:nvPr/>
        </p:nvGrpSpPr>
        <p:grpSpPr bwMode="auto">
          <a:xfrm>
            <a:off x="2895600" y="1828800"/>
            <a:ext cx="3352800" cy="1143000"/>
            <a:chOff x="2470150" y="2971800"/>
            <a:chExt cx="3484563" cy="1143000"/>
          </a:xfrm>
        </p:grpSpPr>
        <p:pic>
          <p:nvPicPr>
            <p:cNvPr id="29712" name="Picture 4" descr="MC90043484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8069" y="29718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AutoShape 5"/>
            <p:cNvSpPr>
              <a:spLocks noChangeArrowheads="1"/>
            </p:cNvSpPr>
            <p:nvPr/>
          </p:nvSpPr>
          <p:spPr bwMode="auto">
            <a:xfrm>
              <a:off x="2470150" y="3429000"/>
              <a:ext cx="1219268" cy="228600"/>
            </a:xfrm>
            <a:prstGeom prst="rightArrow">
              <a:avLst>
                <a:gd name="adj1" fmla="val 50000"/>
                <a:gd name="adj2" fmla="val 133333"/>
              </a:avLst>
            </a:prstGeom>
            <a:solidFill>
              <a:srgbClr val="000000"/>
            </a:solidFill>
            <a:ln w="9525">
              <a:solidFill>
                <a:srgbClr val="070605"/>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r>
                <a:rPr lang="en-US" sz="2400">
                  <a:solidFill>
                    <a:prstClr val="black"/>
                  </a:solidFill>
                  <a:latin typeface="Times New Roman" charset="0"/>
                </a:rPr>
                <a:t>       </a:t>
              </a:r>
            </a:p>
          </p:txBody>
        </p:sp>
        <p:sp>
          <p:nvSpPr>
            <p:cNvPr id="17419" name="AutoShape 6"/>
            <p:cNvSpPr>
              <a:spLocks noChangeArrowheads="1"/>
            </p:cNvSpPr>
            <p:nvPr/>
          </p:nvSpPr>
          <p:spPr bwMode="auto">
            <a:xfrm>
              <a:off x="4735446" y="3429000"/>
              <a:ext cx="1219267" cy="228600"/>
            </a:xfrm>
            <a:prstGeom prst="rightArrow">
              <a:avLst>
                <a:gd name="adj1" fmla="val 50000"/>
                <a:gd name="adj2" fmla="val 133333"/>
              </a:avLst>
            </a:prstGeom>
            <a:solidFill>
              <a:srgbClr val="000000"/>
            </a:solidFill>
            <a:ln w="9525">
              <a:solidFill>
                <a:srgbClr val="070605"/>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sz="2400">
                <a:solidFill>
                  <a:prstClr val="black"/>
                </a:solidFill>
                <a:latin typeface="Times New Roman" charset="0"/>
              </a:endParaRPr>
            </a:p>
          </p:txBody>
        </p:sp>
      </p:grpSp>
      <p:grpSp>
        <p:nvGrpSpPr>
          <p:cNvPr id="29700" name="Group 3"/>
          <p:cNvGrpSpPr>
            <a:grpSpLocks/>
          </p:cNvGrpSpPr>
          <p:nvPr/>
        </p:nvGrpSpPr>
        <p:grpSpPr bwMode="auto">
          <a:xfrm>
            <a:off x="2819400" y="5486400"/>
            <a:ext cx="3429000" cy="228600"/>
            <a:chOff x="2438400" y="5943600"/>
            <a:chExt cx="3724275" cy="228600"/>
          </a:xfrm>
        </p:grpSpPr>
        <p:sp>
          <p:nvSpPr>
            <p:cNvPr id="17415" name="AutoShape 8"/>
            <p:cNvSpPr>
              <a:spLocks noChangeArrowheads="1"/>
            </p:cNvSpPr>
            <p:nvPr/>
          </p:nvSpPr>
          <p:spPr bwMode="auto">
            <a:xfrm>
              <a:off x="2438400" y="5943600"/>
              <a:ext cx="1219011" cy="228600"/>
            </a:xfrm>
            <a:prstGeom prst="rightArrow">
              <a:avLst>
                <a:gd name="adj1" fmla="val 50000"/>
                <a:gd name="adj2" fmla="val 133333"/>
              </a:avLst>
            </a:prstGeom>
            <a:solidFill>
              <a:srgbClr val="000000"/>
            </a:solidFill>
            <a:ln w="9525">
              <a:solidFill>
                <a:srgbClr val="070605"/>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sz="2400">
                <a:solidFill>
                  <a:prstClr val="black"/>
                </a:solidFill>
                <a:latin typeface="Times New Roman" charset="0"/>
              </a:endParaRPr>
            </a:p>
          </p:txBody>
        </p:sp>
        <p:sp>
          <p:nvSpPr>
            <p:cNvPr id="17416" name="AutoShape 9"/>
            <p:cNvSpPr>
              <a:spLocks noChangeArrowheads="1"/>
            </p:cNvSpPr>
            <p:nvPr/>
          </p:nvSpPr>
          <p:spPr bwMode="auto">
            <a:xfrm>
              <a:off x="4943665" y="5943600"/>
              <a:ext cx="1219010" cy="228600"/>
            </a:xfrm>
            <a:prstGeom prst="rightArrow">
              <a:avLst>
                <a:gd name="adj1" fmla="val 50000"/>
                <a:gd name="adj2" fmla="val 133333"/>
              </a:avLst>
            </a:prstGeom>
            <a:solidFill>
              <a:srgbClr val="000000"/>
            </a:solidFill>
            <a:ln w="9525">
              <a:solidFill>
                <a:srgbClr val="070605"/>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sz="2400">
                <a:solidFill>
                  <a:prstClr val="black"/>
                </a:solidFill>
                <a:latin typeface="Times New Roman" charset="0"/>
              </a:endParaRPr>
            </a:p>
          </p:txBody>
        </p:sp>
      </p:grpSp>
      <p:cxnSp>
        <p:nvCxnSpPr>
          <p:cNvPr id="5" name="Straight Connector 4"/>
          <p:cNvCxnSpPr/>
          <p:nvPr/>
        </p:nvCxnSpPr>
        <p:spPr>
          <a:xfrm>
            <a:off x="0" y="3886200"/>
            <a:ext cx="9144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9702" name="TextBox 6"/>
          <p:cNvSpPr txBox="1">
            <a:spLocks noChangeArrowheads="1"/>
          </p:cNvSpPr>
          <p:nvPr/>
        </p:nvSpPr>
        <p:spPr bwMode="auto">
          <a:xfrm>
            <a:off x="640080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800"/>
          </a:p>
        </p:txBody>
      </p:sp>
      <p:sp>
        <p:nvSpPr>
          <p:cNvPr id="29703" name="TextBox 15"/>
          <p:cNvSpPr txBox="1">
            <a:spLocks noChangeArrowheads="1"/>
          </p:cNvSpPr>
          <p:nvPr/>
        </p:nvSpPr>
        <p:spPr bwMode="auto">
          <a:xfrm>
            <a:off x="6400800" y="42672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800"/>
          </a:p>
        </p:txBody>
      </p:sp>
      <p:sp>
        <p:nvSpPr>
          <p:cNvPr id="29704" name="TextBox 16"/>
          <p:cNvSpPr txBox="1">
            <a:spLocks noChangeArrowheads="1"/>
          </p:cNvSpPr>
          <p:nvPr/>
        </p:nvSpPr>
        <p:spPr bwMode="auto">
          <a:xfrm>
            <a:off x="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800"/>
          </a:p>
        </p:txBody>
      </p:sp>
      <p:sp>
        <p:nvSpPr>
          <p:cNvPr id="29705" name="TextBox 17"/>
          <p:cNvSpPr txBox="1">
            <a:spLocks noChangeArrowheads="1"/>
          </p:cNvSpPr>
          <p:nvPr/>
        </p:nvSpPr>
        <p:spPr bwMode="auto">
          <a:xfrm>
            <a:off x="-30163" y="4267200"/>
            <a:ext cx="2743201"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800"/>
          </a:p>
        </p:txBody>
      </p:sp>
      <p:sp>
        <p:nvSpPr>
          <p:cNvPr id="9" name="Rectangle 8"/>
          <p:cNvSpPr/>
          <p:nvPr/>
        </p:nvSpPr>
        <p:spPr>
          <a:xfrm>
            <a:off x="3429000" y="1143000"/>
            <a:ext cx="2514600" cy="523875"/>
          </a:xfrm>
          <a:prstGeom prst="rect">
            <a:avLst/>
          </a:prstGeom>
        </p:spPr>
        <p:txBody>
          <a:bodyPr>
            <a:spAutoFit/>
          </a:bodyPr>
          <a:lstStyle/>
          <a:p>
            <a:pPr>
              <a:defRPr/>
            </a:pPr>
            <a:r>
              <a:rPr lang="en-US" sz="2800" b="1" dirty="0">
                <a:effectLst>
                  <a:outerShdw blurRad="38100" dist="38100" dir="2700000" algn="tl">
                    <a:srgbClr val="DDDDDD"/>
                  </a:outerShdw>
                </a:effectLst>
                <a:latin typeface="Times New Roman" charset="0"/>
              </a:rPr>
              <a:t>Photosynthesis</a:t>
            </a:r>
            <a:endParaRPr lang="en-US" sz="2400" dirty="0"/>
          </a:p>
        </p:txBody>
      </p:sp>
      <p:sp>
        <p:nvSpPr>
          <p:cNvPr id="21" name="Rectangle 20"/>
          <p:cNvSpPr/>
          <p:nvPr/>
        </p:nvSpPr>
        <p:spPr>
          <a:xfrm>
            <a:off x="3657600" y="4114800"/>
            <a:ext cx="1979613" cy="523875"/>
          </a:xfrm>
          <a:prstGeom prst="rect">
            <a:avLst/>
          </a:prstGeom>
        </p:spPr>
        <p:txBody>
          <a:bodyPr wrap="none">
            <a:spAutoFit/>
          </a:bodyPr>
          <a:lstStyle/>
          <a:p>
            <a:pPr>
              <a:defRPr/>
            </a:pPr>
            <a:r>
              <a:rPr lang="en-US" sz="2800" b="1" dirty="0">
                <a:effectLst>
                  <a:outerShdw blurRad="38100" dist="38100" dir="2700000" algn="tl">
                    <a:srgbClr val="DDDDDD"/>
                  </a:outerShdw>
                </a:effectLst>
                <a:latin typeface="Times New Roman" charset="0"/>
              </a:rPr>
              <a:t>Respiration</a:t>
            </a:r>
            <a:endParaRPr lang="en-US" sz="2000" dirty="0"/>
          </a:p>
        </p:txBody>
      </p:sp>
      <p:sp>
        <p:nvSpPr>
          <p:cNvPr id="29708" name="TextBox 21"/>
          <p:cNvSpPr txBox="1">
            <a:spLocks noChangeArrowheads="1"/>
          </p:cNvSpPr>
          <p:nvPr/>
        </p:nvSpPr>
        <p:spPr bwMode="auto">
          <a:xfrm>
            <a:off x="3733800" y="3048000"/>
            <a:ext cx="1752600" cy="646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Cell Part:</a:t>
            </a:r>
          </a:p>
          <a:p>
            <a:endParaRPr lang="en-US" sz="1800"/>
          </a:p>
        </p:txBody>
      </p:sp>
      <p:sp>
        <p:nvSpPr>
          <p:cNvPr id="29709" name="TextBox 22"/>
          <p:cNvSpPr txBox="1">
            <a:spLocks noChangeArrowheads="1"/>
          </p:cNvSpPr>
          <p:nvPr/>
        </p:nvSpPr>
        <p:spPr bwMode="auto">
          <a:xfrm>
            <a:off x="3733800" y="6211888"/>
            <a:ext cx="1752600" cy="6461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Cell Part:</a:t>
            </a:r>
          </a:p>
          <a:p>
            <a:endParaRPr lang="en-US" sz="1800"/>
          </a:p>
        </p:txBody>
      </p:sp>
    </p:spTree>
    <p:extLst>
      <p:ext uri="{BB962C8B-B14F-4D97-AF65-F5344CB8AC3E}">
        <p14:creationId xmlns:p14="http://schemas.microsoft.com/office/powerpoint/2010/main" val="20108238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86800" cy="1143000"/>
          </a:xfrm>
        </p:spPr>
        <p:txBody>
          <a:bodyPr rtlCol="0">
            <a:normAutofit/>
          </a:bodyPr>
          <a:lstStyle/>
          <a:p>
            <a:pPr eaLnBrk="1" fontAlgn="auto" hangingPunct="1">
              <a:spcAft>
                <a:spcPts val="0"/>
              </a:spcAft>
              <a:defRPr/>
            </a:pPr>
            <a:r>
              <a:rPr lang="en-US" sz="4000" b="1">
                <a:effectLst>
                  <a:outerShdw blurRad="38100" dist="38100" dir="2700000" algn="tl">
                    <a:srgbClr val="DDDDDD"/>
                  </a:outerShdw>
                </a:effectLst>
                <a:latin typeface="Times New Roman" charset="0"/>
                <a:ea typeface="+mj-ea"/>
                <a:cs typeface="+mj-cs"/>
              </a:rPr>
              <a:t>Chemical Equation for Photosynthesis</a:t>
            </a:r>
          </a:p>
        </p:txBody>
      </p:sp>
      <p:sp>
        <p:nvSpPr>
          <p:cNvPr id="3" name="Content Placeholder 2"/>
          <p:cNvSpPr>
            <a:spLocks noGrp="1"/>
          </p:cNvSpPr>
          <p:nvPr>
            <p:ph idx="1"/>
          </p:nvPr>
        </p:nvSpPr>
        <p:spPr>
          <a:xfrm>
            <a:off x="457200" y="2101850"/>
            <a:ext cx="8382000" cy="4375150"/>
          </a:xfrm>
        </p:spPr>
        <p:txBody>
          <a:bodyPr rtlCol="0">
            <a:normAutofit fontScale="92500" lnSpcReduction="10000"/>
          </a:bodyPr>
          <a:lstStyle/>
          <a:p>
            <a:pPr marL="0" indent="0" eaLnBrk="1" fontAlgn="auto" hangingPunct="1">
              <a:spcAft>
                <a:spcPts val="0"/>
              </a:spcAft>
              <a:buFont typeface="Wingdings" charset="0"/>
              <a:buNone/>
              <a:defRPr/>
            </a:pPr>
            <a:r>
              <a:rPr lang="en-US" sz="2900" b="1" dirty="0">
                <a:latin typeface="Times New Roman" charset="0"/>
                <a:ea typeface="+mn-ea"/>
                <a:cs typeface="+mn-cs"/>
              </a:rPr>
              <a:t>carbon dioxide</a:t>
            </a:r>
            <a:r>
              <a:rPr lang="en-US" sz="2900" b="1" baseline="-25000" dirty="0">
                <a:latin typeface="Times New Roman" charset="0"/>
                <a:ea typeface="+mn-ea"/>
                <a:cs typeface="+mn-cs"/>
              </a:rPr>
              <a:t> </a:t>
            </a:r>
            <a:r>
              <a:rPr lang="en-US" sz="2900" b="1" dirty="0">
                <a:latin typeface="Times New Roman" charset="0"/>
                <a:ea typeface="+mn-ea"/>
                <a:cs typeface="+mn-cs"/>
              </a:rPr>
              <a:t>+ water +       	 </a:t>
            </a:r>
            <a:r>
              <a:rPr lang="en-US" sz="2900" b="1" dirty="0" smtClean="0">
                <a:latin typeface="Times New Roman" charset="0"/>
                <a:ea typeface="+mn-ea"/>
                <a:cs typeface="+mn-cs"/>
              </a:rPr>
              <a:t>  </a:t>
            </a:r>
            <a:r>
              <a:rPr lang="en-US" sz="2900" b="1" dirty="0" smtClean="0">
                <a:solidFill>
                  <a:srgbClr val="FF0000"/>
                </a:solidFill>
                <a:latin typeface="Times New Roman" charset="0"/>
                <a:ea typeface="+mn-ea"/>
                <a:cs typeface="Times New Roman" charset="0"/>
                <a:sym typeface="Wingdings" charset="0"/>
              </a:rPr>
              <a:t></a:t>
            </a:r>
            <a:r>
              <a:rPr lang="en-US" sz="2900" b="1" dirty="0" smtClean="0">
                <a:latin typeface="Times New Roman" charset="0"/>
                <a:ea typeface="+mn-ea"/>
                <a:cs typeface="Times New Roman" charset="0"/>
                <a:sym typeface="Wingdings" charset="0"/>
              </a:rPr>
              <a:t>   </a:t>
            </a:r>
            <a:r>
              <a:rPr lang="en-US" sz="2900" b="1" dirty="0" smtClean="0">
                <a:latin typeface="Times New Roman" charset="0"/>
                <a:ea typeface="+mn-ea"/>
                <a:cs typeface="Times New Roman" charset="0"/>
              </a:rPr>
              <a:t>glucose </a:t>
            </a:r>
            <a:r>
              <a:rPr lang="en-US" sz="2900" b="1" dirty="0">
                <a:latin typeface="Times New Roman" charset="0"/>
                <a:ea typeface="+mn-ea"/>
                <a:cs typeface="Times New Roman" charset="0"/>
              </a:rPr>
              <a:t>+ </a:t>
            </a:r>
            <a:r>
              <a:rPr lang="en-US" sz="2900" b="1" dirty="0" smtClean="0">
                <a:latin typeface="Times New Roman" charset="0"/>
                <a:ea typeface="+mn-ea"/>
                <a:cs typeface="Times New Roman" charset="0"/>
              </a:rPr>
              <a:t>oxygen</a:t>
            </a:r>
            <a:r>
              <a:rPr lang="en-US" dirty="0">
                <a:latin typeface="Times New Roman" charset="0"/>
                <a:ea typeface="+mn-ea"/>
                <a:cs typeface="Times New Roman" charset="0"/>
              </a:rPr>
              <a:t/>
            </a:r>
            <a:br>
              <a:rPr lang="en-US" dirty="0">
                <a:latin typeface="Times New Roman" charset="0"/>
                <a:ea typeface="+mn-ea"/>
                <a:cs typeface="Times New Roman" charset="0"/>
              </a:rPr>
            </a:br>
            <a:endParaRPr lang="en-US" dirty="0">
              <a:latin typeface="Times New Roman" charset="0"/>
              <a:ea typeface="+mn-ea"/>
              <a:cs typeface="Times New Roman" charset="0"/>
            </a:endParaRPr>
          </a:p>
          <a:p>
            <a:pPr marL="0" indent="0" eaLnBrk="1" fontAlgn="auto" hangingPunct="1">
              <a:spcAft>
                <a:spcPts val="0"/>
              </a:spcAft>
              <a:buFont typeface="Wingdings" charset="0"/>
              <a:buNone/>
              <a:defRPr/>
            </a:pPr>
            <a:endParaRPr lang="en-US" dirty="0">
              <a:latin typeface="Times New Roman" charset="0"/>
              <a:ea typeface="+mn-ea"/>
              <a:cs typeface="Times New Roman" charset="0"/>
            </a:endParaRPr>
          </a:p>
          <a:p>
            <a:pPr marL="0" indent="0" eaLnBrk="1" fontAlgn="auto" hangingPunct="1">
              <a:spcAft>
                <a:spcPts val="0"/>
              </a:spcAft>
              <a:buFont typeface="Wingdings" charset="0"/>
              <a:buNone/>
              <a:defRPr/>
            </a:pPr>
            <a:endParaRPr lang="en-US" dirty="0">
              <a:latin typeface="Times New Roman" charset="0"/>
              <a:ea typeface="+mn-ea"/>
              <a:cs typeface="Times New Roman" charset="0"/>
            </a:endParaRPr>
          </a:p>
          <a:p>
            <a:pPr marL="0" indent="0" eaLnBrk="1" fontAlgn="auto" hangingPunct="1">
              <a:spcAft>
                <a:spcPts val="0"/>
              </a:spcAft>
              <a:buFont typeface="Arial"/>
              <a:buChar char="•"/>
              <a:defRPr/>
            </a:pPr>
            <a:r>
              <a:rPr lang="en-US" b="1" i="1" dirty="0" smtClean="0">
                <a:latin typeface="Times New Roman" charset="0"/>
                <a:ea typeface="+mn-ea"/>
                <a:cs typeface="+mn-cs"/>
              </a:rPr>
              <a:t> Photo</a:t>
            </a:r>
            <a:r>
              <a:rPr lang="en-US" i="1" dirty="0" smtClean="0">
                <a:latin typeface="Times New Roman" charset="0"/>
                <a:ea typeface="+mn-ea"/>
                <a:cs typeface="+mn-cs"/>
              </a:rPr>
              <a:t> </a:t>
            </a:r>
            <a:r>
              <a:rPr lang="en-US" i="1" dirty="0">
                <a:latin typeface="Times New Roman" charset="0"/>
                <a:ea typeface="+mn-ea"/>
                <a:cs typeface="+mn-cs"/>
              </a:rPr>
              <a:t>= light</a:t>
            </a:r>
          </a:p>
          <a:p>
            <a:pPr marL="0" indent="0" eaLnBrk="1" fontAlgn="auto" hangingPunct="1">
              <a:spcAft>
                <a:spcPts val="0"/>
              </a:spcAft>
              <a:buFont typeface="Arial"/>
              <a:buChar char="•"/>
              <a:defRPr/>
            </a:pPr>
            <a:r>
              <a:rPr lang="en-US" b="1" i="1" dirty="0" smtClean="0">
                <a:latin typeface="Times New Roman" charset="0"/>
                <a:ea typeface="+mn-ea"/>
                <a:cs typeface="+mn-cs"/>
              </a:rPr>
              <a:t> Synthesis</a:t>
            </a:r>
            <a:r>
              <a:rPr lang="en-US" i="1" dirty="0" smtClean="0">
                <a:latin typeface="Times New Roman" charset="0"/>
                <a:ea typeface="+mn-ea"/>
                <a:cs typeface="+mn-cs"/>
              </a:rPr>
              <a:t> </a:t>
            </a:r>
            <a:r>
              <a:rPr lang="en-US" i="1" dirty="0">
                <a:latin typeface="Times New Roman" charset="0"/>
                <a:ea typeface="+mn-ea"/>
                <a:cs typeface="+mn-cs"/>
              </a:rPr>
              <a:t>= combining parts to make </a:t>
            </a:r>
            <a:r>
              <a:rPr lang="en-US" i="1" dirty="0" smtClean="0">
                <a:latin typeface="Times New Roman" charset="0"/>
                <a:ea typeface="+mn-ea"/>
                <a:cs typeface="+mn-cs"/>
              </a:rPr>
              <a:t>something</a:t>
            </a:r>
          </a:p>
          <a:p>
            <a:pPr marL="0" indent="0" eaLnBrk="1" fontAlgn="auto" hangingPunct="1">
              <a:spcAft>
                <a:spcPts val="0"/>
              </a:spcAft>
              <a:buFont typeface="Arial"/>
              <a:buChar char="•"/>
              <a:defRPr/>
            </a:pPr>
            <a:endParaRPr lang="en-US" i="1" dirty="0" smtClean="0">
              <a:latin typeface="Times New Roman" charset="0"/>
              <a:ea typeface="+mn-ea"/>
              <a:cs typeface="+mn-cs"/>
            </a:endParaRPr>
          </a:p>
          <a:p>
            <a:pPr marL="0" indent="0" eaLnBrk="1" fontAlgn="auto" hangingPunct="1">
              <a:spcAft>
                <a:spcPts val="0"/>
              </a:spcAft>
              <a:buFont typeface="Arial"/>
              <a:buChar char="•"/>
              <a:defRPr/>
            </a:pPr>
            <a:r>
              <a:rPr lang="en-US" b="1" i="1" dirty="0" smtClean="0">
                <a:latin typeface="Times New Roman" charset="0"/>
                <a:ea typeface="+mn-ea"/>
                <a:cs typeface="+mn-cs"/>
              </a:rPr>
              <a:t>Photosynthesis</a:t>
            </a:r>
            <a:r>
              <a:rPr lang="en-US" i="1" dirty="0" smtClean="0">
                <a:latin typeface="Times New Roman" charset="0"/>
                <a:ea typeface="+mn-ea"/>
                <a:cs typeface="+mn-cs"/>
              </a:rPr>
              <a:t> = combining water and carbon dioxide (with the help of the sun) to make sugar!</a:t>
            </a:r>
            <a:endParaRPr lang="en-US" i="1" dirty="0">
              <a:latin typeface="Times New Roman" charset="0"/>
              <a:ea typeface="+mn-ea"/>
              <a:cs typeface="+mn-cs"/>
            </a:endParaRPr>
          </a:p>
          <a:p>
            <a:pPr marL="0" indent="0" eaLnBrk="1" fontAlgn="auto" hangingPunct="1">
              <a:spcAft>
                <a:spcPts val="0"/>
              </a:spcAft>
              <a:buFont typeface="Wingdings" charset="0"/>
              <a:buNone/>
              <a:defRPr/>
            </a:pPr>
            <a:endParaRPr lang="en-US" dirty="0">
              <a:latin typeface="Times New Roman" charset="0"/>
              <a:ea typeface="+mn-ea"/>
              <a:cs typeface="+mn-cs"/>
            </a:endParaRPr>
          </a:p>
        </p:txBody>
      </p:sp>
      <p:pic>
        <p:nvPicPr>
          <p:cNvPr id="61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981200"/>
            <a:ext cx="801688"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149" name="TextBox 3"/>
          <p:cNvSpPr txBox="1">
            <a:spLocks noChangeArrowheads="1"/>
          </p:cNvSpPr>
          <p:nvPr/>
        </p:nvSpPr>
        <p:spPr bwMode="auto">
          <a:xfrm>
            <a:off x="1066800" y="3276600"/>
            <a:ext cx="2667000" cy="461963"/>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fontAlgn="base" hangingPunct="1">
              <a:spcBef>
                <a:spcPct val="0"/>
              </a:spcBef>
              <a:spcAft>
                <a:spcPct val="0"/>
              </a:spcAft>
            </a:pPr>
            <a:r>
              <a:rPr lang="en-US" b="1" smtClean="0">
                <a:solidFill>
                  <a:srgbClr val="C00000"/>
                </a:solidFill>
              </a:rPr>
              <a:t>REACTANTS</a:t>
            </a:r>
          </a:p>
        </p:txBody>
      </p:sp>
      <p:sp>
        <p:nvSpPr>
          <p:cNvPr id="6150" name="TextBox 5"/>
          <p:cNvSpPr txBox="1">
            <a:spLocks noChangeArrowheads="1"/>
          </p:cNvSpPr>
          <p:nvPr/>
        </p:nvSpPr>
        <p:spPr bwMode="auto">
          <a:xfrm>
            <a:off x="5334000" y="3276600"/>
            <a:ext cx="2667000" cy="461963"/>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fontAlgn="base" hangingPunct="1">
              <a:spcBef>
                <a:spcPct val="0"/>
              </a:spcBef>
              <a:spcAft>
                <a:spcPct val="0"/>
              </a:spcAft>
            </a:pPr>
            <a:r>
              <a:rPr lang="en-US" b="1" smtClean="0">
                <a:solidFill>
                  <a:srgbClr val="C00000"/>
                </a:solidFill>
              </a:rPr>
              <a:t>PRODUCTS</a:t>
            </a:r>
          </a:p>
        </p:txBody>
      </p:sp>
      <p:cxnSp>
        <p:nvCxnSpPr>
          <p:cNvPr id="6151" name="Straight Arrow Connector 6"/>
          <p:cNvCxnSpPr>
            <a:cxnSpLocks noChangeShapeType="1"/>
          </p:cNvCxnSpPr>
          <p:nvPr/>
        </p:nvCxnSpPr>
        <p:spPr bwMode="auto">
          <a:xfrm>
            <a:off x="3733800" y="3506788"/>
            <a:ext cx="1600200" cy="0"/>
          </a:xfrm>
          <a:prstGeom prst="straightConnector1">
            <a:avLst/>
          </a:prstGeom>
          <a:noFill/>
          <a:ln w="444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0031386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148"/>
                                        </p:tgtEl>
                                        <p:attrNameLst>
                                          <p:attrName>style.visibility</p:attrName>
                                        </p:attrNameLst>
                                      </p:cBhvr>
                                      <p:to>
                                        <p:strVal val="visible"/>
                                      </p:to>
                                    </p:set>
                                    <p:animEffect transition="in" filter="fade">
                                      <p:cBhvr>
                                        <p:cTn id="10" dur="500"/>
                                        <p:tgtEl>
                                          <p:spTgt spid="614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149"/>
                                        </p:tgtEl>
                                        <p:attrNameLst>
                                          <p:attrName>style.visibility</p:attrName>
                                        </p:attrNameLst>
                                      </p:cBhvr>
                                      <p:to>
                                        <p:strVal val="visible"/>
                                      </p:to>
                                    </p:set>
                                    <p:anim calcmode="lin" valueType="num">
                                      <p:cBhvr>
                                        <p:cTn id="15" dur="500" fill="hold"/>
                                        <p:tgtEl>
                                          <p:spTgt spid="6149"/>
                                        </p:tgtEl>
                                        <p:attrNameLst>
                                          <p:attrName>ppt_w</p:attrName>
                                        </p:attrNameLst>
                                      </p:cBhvr>
                                      <p:tavLst>
                                        <p:tav tm="0">
                                          <p:val>
                                            <p:fltVal val="0"/>
                                          </p:val>
                                        </p:tav>
                                        <p:tav tm="100000">
                                          <p:val>
                                            <p:strVal val="#ppt_w"/>
                                          </p:val>
                                        </p:tav>
                                      </p:tavLst>
                                    </p:anim>
                                    <p:anim calcmode="lin" valueType="num">
                                      <p:cBhvr>
                                        <p:cTn id="16" dur="500" fill="hold"/>
                                        <p:tgtEl>
                                          <p:spTgt spid="6149"/>
                                        </p:tgtEl>
                                        <p:attrNameLst>
                                          <p:attrName>ppt_h</p:attrName>
                                        </p:attrNameLst>
                                      </p:cBhvr>
                                      <p:tavLst>
                                        <p:tav tm="0">
                                          <p:val>
                                            <p:fltVal val="0"/>
                                          </p:val>
                                        </p:tav>
                                        <p:tav tm="100000">
                                          <p:val>
                                            <p:strVal val="#ppt_h"/>
                                          </p:val>
                                        </p:tav>
                                      </p:tavLst>
                                    </p:anim>
                                    <p:animEffect transition="in" filter="fade">
                                      <p:cBhvr>
                                        <p:cTn id="17" dur="500"/>
                                        <p:tgtEl>
                                          <p:spTgt spid="6149"/>
                                        </p:tgtEl>
                                      </p:cBhvr>
                                    </p:animEffect>
                                  </p:childTnLst>
                                </p:cTn>
                              </p:par>
                            </p:childTnLst>
                          </p:cTn>
                        </p:par>
                        <p:par>
                          <p:cTn id="18" fill="hold" nodeType="afterGroup">
                            <p:stCondLst>
                              <p:cond delay="500"/>
                            </p:stCondLst>
                            <p:childTnLst>
                              <p:par>
                                <p:cTn id="19" presetID="10" presetClass="entr" presetSubtype="0" fill="hold" nodeType="afterEffect">
                                  <p:stCondLst>
                                    <p:cond delay="0"/>
                                  </p:stCondLst>
                                  <p:childTnLst>
                                    <p:set>
                                      <p:cBhvr>
                                        <p:cTn id="20" dur="1" fill="hold">
                                          <p:stCondLst>
                                            <p:cond delay="0"/>
                                          </p:stCondLst>
                                        </p:cTn>
                                        <p:tgtEl>
                                          <p:spTgt spid="6151"/>
                                        </p:tgtEl>
                                        <p:attrNameLst>
                                          <p:attrName>style.visibility</p:attrName>
                                        </p:attrNameLst>
                                      </p:cBhvr>
                                      <p:to>
                                        <p:strVal val="visible"/>
                                      </p:to>
                                    </p:set>
                                    <p:animEffect transition="in" filter="fade">
                                      <p:cBhvr>
                                        <p:cTn id="21" dur="500"/>
                                        <p:tgtEl>
                                          <p:spTgt spid="615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6150"/>
                                        </p:tgtEl>
                                        <p:attrNameLst>
                                          <p:attrName>style.visibility</p:attrName>
                                        </p:attrNameLst>
                                      </p:cBhvr>
                                      <p:to>
                                        <p:strVal val="visible"/>
                                      </p:to>
                                    </p:set>
                                    <p:anim calcmode="lin" valueType="num">
                                      <p:cBhvr>
                                        <p:cTn id="26" dur="500" fill="hold"/>
                                        <p:tgtEl>
                                          <p:spTgt spid="6150"/>
                                        </p:tgtEl>
                                        <p:attrNameLst>
                                          <p:attrName>ppt_w</p:attrName>
                                        </p:attrNameLst>
                                      </p:cBhvr>
                                      <p:tavLst>
                                        <p:tav tm="0">
                                          <p:val>
                                            <p:fltVal val="0"/>
                                          </p:val>
                                        </p:tav>
                                        <p:tav tm="100000">
                                          <p:val>
                                            <p:strVal val="#ppt_w"/>
                                          </p:val>
                                        </p:tav>
                                      </p:tavLst>
                                    </p:anim>
                                    <p:anim calcmode="lin" valueType="num">
                                      <p:cBhvr>
                                        <p:cTn id="27" dur="500" fill="hold"/>
                                        <p:tgtEl>
                                          <p:spTgt spid="6150"/>
                                        </p:tgtEl>
                                        <p:attrNameLst>
                                          <p:attrName>ppt_h</p:attrName>
                                        </p:attrNameLst>
                                      </p:cBhvr>
                                      <p:tavLst>
                                        <p:tav tm="0">
                                          <p:val>
                                            <p:fltVal val="0"/>
                                          </p:val>
                                        </p:tav>
                                        <p:tav tm="100000">
                                          <p:val>
                                            <p:strVal val="#ppt_h"/>
                                          </p:val>
                                        </p:tav>
                                      </p:tavLst>
                                    </p:anim>
                                    <p:animEffect transition="in" filter="fade">
                                      <p:cBhvr>
                                        <p:cTn id="28" dur="500"/>
                                        <p:tgtEl>
                                          <p:spTgt spid="615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500"/>
                                        <p:tgtEl>
                                          <p:spTgt spid="3">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86800" cy="1143000"/>
          </a:xfrm>
        </p:spPr>
        <p:txBody>
          <a:bodyPr rtlCol="0">
            <a:normAutofit/>
          </a:bodyPr>
          <a:lstStyle/>
          <a:p>
            <a:pPr eaLnBrk="1" fontAlgn="auto" hangingPunct="1">
              <a:spcAft>
                <a:spcPts val="0"/>
              </a:spcAft>
              <a:defRPr/>
            </a:pPr>
            <a:r>
              <a:rPr lang="en-US" sz="4000" b="1">
                <a:effectLst>
                  <a:outerShdw blurRad="38100" dist="38100" dir="2700000" algn="tl">
                    <a:srgbClr val="DDDDDD"/>
                  </a:outerShdw>
                </a:effectLst>
                <a:latin typeface="Times New Roman" charset="0"/>
                <a:ea typeface="+mj-ea"/>
                <a:cs typeface="+mj-cs"/>
              </a:rPr>
              <a:t>Chemical Equation for Respiration</a:t>
            </a:r>
          </a:p>
        </p:txBody>
      </p:sp>
      <p:sp>
        <p:nvSpPr>
          <p:cNvPr id="10243" name="Content Placeholder 2"/>
          <p:cNvSpPr>
            <a:spLocks noGrp="1"/>
          </p:cNvSpPr>
          <p:nvPr>
            <p:ph idx="1"/>
          </p:nvPr>
        </p:nvSpPr>
        <p:spPr>
          <a:xfrm>
            <a:off x="228600" y="1752600"/>
            <a:ext cx="9144000" cy="3886200"/>
          </a:xfrm>
        </p:spPr>
        <p:txBody>
          <a:bodyPr/>
          <a:lstStyle/>
          <a:p>
            <a:pPr marL="0" indent="0" algn="ctr" eaLnBrk="1" hangingPunct="1">
              <a:buFont typeface="Wingdings" charset="0"/>
              <a:buNone/>
            </a:pPr>
            <a:r>
              <a:rPr lang="en-US" sz="2900" b="1">
                <a:latin typeface="Times New Roman" charset="0"/>
              </a:rPr>
              <a:t>oxygen</a:t>
            </a:r>
            <a:r>
              <a:rPr lang="en-US" sz="2900" b="1" baseline="-25000">
                <a:latin typeface="Times New Roman" charset="0"/>
              </a:rPr>
              <a:t> </a:t>
            </a:r>
            <a:r>
              <a:rPr lang="en-US" sz="2900" b="1">
                <a:latin typeface="Times New Roman" charset="0"/>
              </a:rPr>
              <a:t>+ glucose</a:t>
            </a:r>
            <a:r>
              <a:rPr lang="en-US" sz="2900" b="1">
                <a:solidFill>
                  <a:srgbClr val="FF0000"/>
                </a:solidFill>
                <a:latin typeface="Times New Roman" charset="0"/>
                <a:cs typeface="Times New Roman" charset="0"/>
                <a:sym typeface="Wingdings" charset="0"/>
              </a:rPr>
              <a:t></a:t>
            </a:r>
            <a:r>
              <a:rPr lang="en-US" sz="2900" b="1">
                <a:latin typeface="Times New Roman" charset="0"/>
                <a:cs typeface="Times New Roman" charset="0"/>
              </a:rPr>
              <a:t> carbon dioxide + water + </a:t>
            </a:r>
            <a:r>
              <a:rPr lang="en-US" sz="2900" b="1">
                <a:solidFill>
                  <a:srgbClr val="1F4081"/>
                </a:solidFill>
                <a:latin typeface="Times New Roman" charset="0"/>
                <a:cs typeface="Times New Roman" charset="0"/>
              </a:rPr>
              <a:t>ENERGY 																	                            		 (ATP)</a:t>
            </a:r>
          </a:p>
          <a:p>
            <a:pPr marL="0" indent="0" algn="ctr" eaLnBrk="1" hangingPunct="1">
              <a:buFont typeface="Wingdings" charset="0"/>
              <a:buNone/>
            </a:pPr>
            <a:endParaRPr lang="en-US" sz="2900" b="1">
              <a:solidFill>
                <a:srgbClr val="1F4081"/>
              </a:solidFill>
              <a:latin typeface="Times New Roman" charset="0"/>
              <a:cs typeface="Times New Roman" charset="0"/>
            </a:endParaRPr>
          </a:p>
          <a:p>
            <a:pPr marL="0" indent="0" algn="ctr" eaLnBrk="1" hangingPunct="1">
              <a:buFont typeface="Wingdings" charset="0"/>
              <a:buNone/>
            </a:pPr>
            <a:endParaRPr lang="en-US" sz="2900" b="1">
              <a:solidFill>
                <a:srgbClr val="1F4081"/>
              </a:solidFill>
              <a:latin typeface="Times New Roman" charset="0"/>
              <a:cs typeface="Times New Roman" charset="0"/>
            </a:endParaRPr>
          </a:p>
          <a:p>
            <a:pPr marL="0" indent="0" eaLnBrk="1" hangingPunct="1">
              <a:buFont typeface="Arial" charset="0"/>
              <a:buNone/>
            </a:pPr>
            <a:r>
              <a:rPr lang="en-US" sz="2800" b="1" i="1">
                <a:latin typeface="Times New Roman" charset="0"/>
              </a:rPr>
              <a:t>Respiration </a:t>
            </a:r>
            <a:r>
              <a:rPr lang="en-US" sz="2800" i="1">
                <a:latin typeface="Times New Roman" charset="0"/>
              </a:rPr>
              <a:t>= the process of breaking down glucose (in the presence of oxygen) to make ATP ENERGY!</a:t>
            </a:r>
          </a:p>
          <a:p>
            <a:pPr marL="0" indent="0" eaLnBrk="1" hangingPunct="1">
              <a:buFont typeface="Wingdings" charset="0"/>
              <a:buNone/>
            </a:pPr>
            <a:endParaRPr lang="en-US" sz="2900" b="1">
              <a:solidFill>
                <a:srgbClr val="1F4081"/>
              </a:solidFill>
              <a:latin typeface="Times New Roman" charset="0"/>
              <a:cs typeface="Times New Roman" charset="0"/>
            </a:endParaRPr>
          </a:p>
        </p:txBody>
      </p:sp>
      <p:sp>
        <p:nvSpPr>
          <p:cNvPr id="10244" name="TextBox 3"/>
          <p:cNvSpPr txBox="1">
            <a:spLocks noChangeArrowheads="1"/>
          </p:cNvSpPr>
          <p:nvPr/>
        </p:nvSpPr>
        <p:spPr bwMode="auto">
          <a:xfrm>
            <a:off x="533400" y="2798763"/>
            <a:ext cx="2667000" cy="461962"/>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fontAlgn="base" hangingPunct="1">
              <a:spcBef>
                <a:spcPct val="0"/>
              </a:spcBef>
              <a:spcAft>
                <a:spcPct val="0"/>
              </a:spcAft>
            </a:pPr>
            <a:r>
              <a:rPr lang="en-US" b="1" smtClean="0">
                <a:solidFill>
                  <a:srgbClr val="C00000"/>
                </a:solidFill>
              </a:rPr>
              <a:t>REACTANTS</a:t>
            </a:r>
          </a:p>
        </p:txBody>
      </p:sp>
      <p:sp>
        <p:nvSpPr>
          <p:cNvPr id="10245" name="TextBox 5"/>
          <p:cNvSpPr txBox="1">
            <a:spLocks noChangeArrowheads="1"/>
          </p:cNvSpPr>
          <p:nvPr/>
        </p:nvSpPr>
        <p:spPr bwMode="auto">
          <a:xfrm>
            <a:off x="5791200" y="2814638"/>
            <a:ext cx="2667000" cy="461962"/>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fontAlgn="base" hangingPunct="1">
              <a:spcBef>
                <a:spcPct val="0"/>
              </a:spcBef>
              <a:spcAft>
                <a:spcPct val="0"/>
              </a:spcAft>
            </a:pPr>
            <a:r>
              <a:rPr lang="en-US" b="1" smtClean="0">
                <a:solidFill>
                  <a:srgbClr val="C00000"/>
                </a:solidFill>
              </a:rPr>
              <a:t>PRODUCTS</a:t>
            </a:r>
          </a:p>
        </p:txBody>
      </p:sp>
      <p:cxnSp>
        <p:nvCxnSpPr>
          <p:cNvPr id="10246" name="Straight Arrow Connector 6"/>
          <p:cNvCxnSpPr>
            <a:cxnSpLocks noChangeShapeType="1"/>
            <a:endCxn id="10245" idx="1"/>
          </p:cNvCxnSpPr>
          <p:nvPr/>
        </p:nvCxnSpPr>
        <p:spPr bwMode="auto">
          <a:xfrm>
            <a:off x="3200400" y="3030538"/>
            <a:ext cx="2590800" cy="15875"/>
          </a:xfrm>
          <a:prstGeom prst="straightConnector1">
            <a:avLst/>
          </a:prstGeom>
          <a:noFill/>
          <a:ln w="444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451059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3" end="3"/>
                                            </p:txEl>
                                          </p:spTgt>
                                        </p:tgtEl>
                                        <p:attrNameLst>
                                          <p:attrName>style.visibility</p:attrName>
                                        </p:attrNameLst>
                                      </p:cBhvr>
                                      <p:to>
                                        <p:strVal val="visible"/>
                                      </p:to>
                                    </p:set>
                                    <p:animEffect transition="in" filter="fade">
                                      <p:cBhvr>
                                        <p:cTn id="12" dur="500"/>
                                        <p:tgtEl>
                                          <p:spTgt spid="1024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0244"/>
                                        </p:tgtEl>
                                        <p:attrNameLst>
                                          <p:attrName>style.visibility</p:attrName>
                                        </p:attrNameLst>
                                      </p:cBhvr>
                                      <p:to>
                                        <p:strVal val="visible"/>
                                      </p:to>
                                    </p:set>
                                    <p:anim calcmode="lin" valueType="num">
                                      <p:cBhvr>
                                        <p:cTn id="17" dur="500" fill="hold"/>
                                        <p:tgtEl>
                                          <p:spTgt spid="10244"/>
                                        </p:tgtEl>
                                        <p:attrNameLst>
                                          <p:attrName>ppt_w</p:attrName>
                                        </p:attrNameLst>
                                      </p:cBhvr>
                                      <p:tavLst>
                                        <p:tav tm="0">
                                          <p:val>
                                            <p:fltVal val="0"/>
                                          </p:val>
                                        </p:tav>
                                        <p:tav tm="100000">
                                          <p:val>
                                            <p:strVal val="#ppt_w"/>
                                          </p:val>
                                        </p:tav>
                                      </p:tavLst>
                                    </p:anim>
                                    <p:anim calcmode="lin" valueType="num">
                                      <p:cBhvr>
                                        <p:cTn id="18" dur="500" fill="hold"/>
                                        <p:tgtEl>
                                          <p:spTgt spid="10244"/>
                                        </p:tgtEl>
                                        <p:attrNameLst>
                                          <p:attrName>ppt_h</p:attrName>
                                        </p:attrNameLst>
                                      </p:cBhvr>
                                      <p:tavLst>
                                        <p:tav tm="0">
                                          <p:val>
                                            <p:fltVal val="0"/>
                                          </p:val>
                                        </p:tav>
                                        <p:tav tm="100000">
                                          <p:val>
                                            <p:strVal val="#ppt_h"/>
                                          </p:val>
                                        </p:tav>
                                      </p:tavLst>
                                    </p:anim>
                                    <p:animEffect transition="in" filter="fade">
                                      <p:cBhvr>
                                        <p:cTn id="19" dur="500"/>
                                        <p:tgtEl>
                                          <p:spTgt spid="10244"/>
                                        </p:tgtEl>
                                      </p:cBhvr>
                                    </p:animEffect>
                                  </p:childTnLst>
                                </p:cTn>
                              </p:par>
                            </p:childTnLst>
                          </p:cTn>
                        </p:par>
                        <p:par>
                          <p:cTn id="20" fill="hold" nodeType="afterGroup">
                            <p:stCondLst>
                              <p:cond delay="500"/>
                            </p:stCondLst>
                            <p:childTnLst>
                              <p:par>
                                <p:cTn id="21" presetID="10" presetClass="entr" presetSubtype="0" fill="hold" nodeType="afterEffect">
                                  <p:stCondLst>
                                    <p:cond delay="0"/>
                                  </p:stCondLst>
                                  <p:childTnLst>
                                    <p:set>
                                      <p:cBhvr>
                                        <p:cTn id="22" dur="1" fill="hold">
                                          <p:stCondLst>
                                            <p:cond delay="0"/>
                                          </p:stCondLst>
                                        </p:cTn>
                                        <p:tgtEl>
                                          <p:spTgt spid="10246"/>
                                        </p:tgtEl>
                                        <p:attrNameLst>
                                          <p:attrName>style.visibility</p:attrName>
                                        </p:attrNameLst>
                                      </p:cBhvr>
                                      <p:to>
                                        <p:strVal val="visible"/>
                                      </p:to>
                                    </p:set>
                                    <p:animEffect transition="in" filter="fade">
                                      <p:cBhvr>
                                        <p:cTn id="23" dur="500"/>
                                        <p:tgtEl>
                                          <p:spTgt spid="1024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0245"/>
                                        </p:tgtEl>
                                        <p:attrNameLst>
                                          <p:attrName>style.visibility</p:attrName>
                                        </p:attrNameLst>
                                      </p:cBhvr>
                                      <p:to>
                                        <p:strVal val="visible"/>
                                      </p:to>
                                    </p:set>
                                    <p:anim calcmode="lin" valueType="num">
                                      <p:cBhvr>
                                        <p:cTn id="28" dur="500" fill="hold"/>
                                        <p:tgtEl>
                                          <p:spTgt spid="10245"/>
                                        </p:tgtEl>
                                        <p:attrNameLst>
                                          <p:attrName>ppt_w</p:attrName>
                                        </p:attrNameLst>
                                      </p:cBhvr>
                                      <p:tavLst>
                                        <p:tav tm="0">
                                          <p:val>
                                            <p:fltVal val="0"/>
                                          </p:val>
                                        </p:tav>
                                        <p:tav tm="100000">
                                          <p:val>
                                            <p:strVal val="#ppt_w"/>
                                          </p:val>
                                        </p:tav>
                                      </p:tavLst>
                                    </p:anim>
                                    <p:anim calcmode="lin" valueType="num">
                                      <p:cBhvr>
                                        <p:cTn id="29" dur="500" fill="hold"/>
                                        <p:tgtEl>
                                          <p:spTgt spid="10245"/>
                                        </p:tgtEl>
                                        <p:attrNameLst>
                                          <p:attrName>ppt_h</p:attrName>
                                        </p:attrNameLst>
                                      </p:cBhvr>
                                      <p:tavLst>
                                        <p:tav tm="0">
                                          <p:val>
                                            <p:fltVal val="0"/>
                                          </p:val>
                                        </p:tav>
                                        <p:tav tm="100000">
                                          <p:val>
                                            <p:strVal val="#ppt_h"/>
                                          </p:val>
                                        </p:tav>
                                      </p:tavLst>
                                    </p:anim>
                                    <p:animEffect transition="in" filter="fade">
                                      <p:cBhvr>
                                        <p:cTn id="30"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102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defTabSz="914363" eaLnBrk="1" fontAlgn="auto" hangingPunct="1">
              <a:spcAft>
                <a:spcPts val="0"/>
              </a:spcAft>
              <a:defRPr/>
            </a:pPr>
            <a:r>
              <a:rPr dirty="0">
                <a:solidFill>
                  <a:srgbClr val="6E00DB"/>
                </a:solidFill>
              </a:rPr>
              <a:t>Some Examples of Specialized Cells</a:t>
            </a:r>
          </a:p>
        </p:txBody>
      </p:sp>
      <p:pic>
        <p:nvPicPr>
          <p:cNvPr id="35842" name="Content Placeholder 5" descr="red-blood-cells.jpg"/>
          <p:cNvPicPr>
            <a:picLocks noGrp="1" noChangeAspect="1"/>
          </p:cNvPicPr>
          <p:nvPr>
            <p:ph idx="1"/>
          </p:nvPr>
        </p:nvPicPr>
        <p:blipFill rotWithShape="1">
          <a:blip r:embed="rId3"/>
          <a:srcRect l="-22332" r="48525" b="1062"/>
          <a:stretch/>
        </p:blipFill>
        <p:spPr>
          <a:xfrm>
            <a:off x="3886200" y="1524000"/>
            <a:ext cx="5011737" cy="3844925"/>
          </a:xfrm>
        </p:spPr>
      </p:pic>
      <p:sp>
        <p:nvSpPr>
          <p:cNvPr id="8" name="Content Placeholder 6"/>
          <p:cNvSpPr txBox="1">
            <a:spLocks/>
          </p:cNvSpPr>
          <p:nvPr/>
        </p:nvSpPr>
        <p:spPr>
          <a:xfrm>
            <a:off x="304800" y="990600"/>
            <a:ext cx="4876800" cy="5514975"/>
          </a:xfrm>
          <a:prstGeom prst="rect">
            <a:avLst/>
          </a:prstGeom>
        </p:spPr>
        <p:txBody>
          <a:bodyPr/>
          <a:lstStyle/>
          <a:p>
            <a:pPr marL="396875" indent="-396875" defTabSz="912813">
              <a:lnSpc>
                <a:spcPct val="90000"/>
              </a:lnSpc>
              <a:spcBef>
                <a:spcPct val="20000"/>
              </a:spcBef>
              <a:buFontTx/>
              <a:buBlip>
                <a:blip r:embed="rId4"/>
              </a:buBlip>
              <a:defRPr/>
            </a:pPr>
            <a:r>
              <a:rPr lang="en-US" sz="3200" b="1" dirty="0">
                <a:effectLst>
                  <a:outerShdw blurRad="38100" dist="38100" dir="2700000" algn="tl">
                    <a:srgbClr val="663474"/>
                  </a:outerShdw>
                </a:effectLst>
                <a:latin typeface="Calibri" pitchFamily="34" charset="0"/>
              </a:rPr>
              <a:t>What kind of cell is it?</a:t>
            </a:r>
          </a:p>
          <a:p>
            <a:pPr marL="396875" indent="-396875" algn="ctr" defTabSz="912813">
              <a:lnSpc>
                <a:spcPct val="90000"/>
              </a:lnSpc>
              <a:spcBef>
                <a:spcPct val="20000"/>
              </a:spcBef>
              <a:defRPr/>
            </a:pPr>
            <a:r>
              <a:rPr lang="en-US" sz="3600" b="1" dirty="0" smtClean="0">
                <a:solidFill>
                  <a:srgbClr val="6E00DB"/>
                </a:solidFill>
                <a:latin typeface="Calibri" pitchFamily="34" charset="0"/>
              </a:rPr>
              <a:t> </a:t>
            </a:r>
            <a:r>
              <a:rPr lang="en-US" sz="3600" b="1" dirty="0">
                <a:solidFill>
                  <a:srgbClr val="6E00DB"/>
                </a:solidFill>
                <a:latin typeface="Calibri" pitchFamily="34" charset="0"/>
              </a:rPr>
              <a:t>R</a:t>
            </a:r>
            <a:r>
              <a:rPr lang="en-US" sz="3600" b="1" dirty="0" smtClean="0">
                <a:solidFill>
                  <a:srgbClr val="6E00DB"/>
                </a:solidFill>
                <a:latin typeface="Calibri" pitchFamily="34" charset="0"/>
              </a:rPr>
              <a:t>ed </a:t>
            </a:r>
            <a:r>
              <a:rPr lang="en-US" sz="3600" b="1" dirty="0">
                <a:solidFill>
                  <a:srgbClr val="6E00DB"/>
                </a:solidFill>
                <a:latin typeface="Calibri" pitchFamily="34" charset="0"/>
              </a:rPr>
              <a:t>blood cell</a:t>
            </a:r>
          </a:p>
          <a:p>
            <a:pPr marL="396875" indent="-396875" defTabSz="912813">
              <a:lnSpc>
                <a:spcPct val="90000"/>
              </a:lnSpc>
              <a:spcBef>
                <a:spcPct val="20000"/>
              </a:spcBef>
              <a:buFontTx/>
              <a:buBlip>
                <a:blip r:embed="rId4"/>
              </a:buBlip>
              <a:defRPr/>
            </a:pPr>
            <a:r>
              <a:rPr lang="en-US" sz="3200" b="1" dirty="0">
                <a:effectLst>
                  <a:outerShdw blurRad="38100" dist="38100" dir="2700000" algn="tl">
                    <a:srgbClr val="663474"/>
                  </a:outerShdw>
                </a:effectLst>
                <a:latin typeface="Calibri" pitchFamily="34" charset="0"/>
              </a:rPr>
              <a:t>What is its function/job?</a:t>
            </a:r>
          </a:p>
          <a:p>
            <a:pPr marL="396875" indent="-396875" algn="ctr" defTabSz="912813">
              <a:lnSpc>
                <a:spcPct val="90000"/>
              </a:lnSpc>
              <a:spcBef>
                <a:spcPct val="20000"/>
              </a:spcBef>
              <a:defRPr/>
            </a:pPr>
            <a:r>
              <a:rPr lang="en-US" sz="3600" b="1" dirty="0">
                <a:solidFill>
                  <a:srgbClr val="6E00DB"/>
                </a:solidFill>
                <a:latin typeface="Calibri" pitchFamily="34" charset="0"/>
              </a:rPr>
              <a:t>C</a:t>
            </a:r>
            <a:r>
              <a:rPr lang="en-US" sz="3600" b="1" dirty="0" smtClean="0">
                <a:solidFill>
                  <a:srgbClr val="6E00DB"/>
                </a:solidFill>
                <a:latin typeface="Calibri" pitchFamily="34" charset="0"/>
              </a:rPr>
              <a:t>arry </a:t>
            </a:r>
            <a:r>
              <a:rPr lang="en-US" sz="3600" b="1" dirty="0">
                <a:solidFill>
                  <a:srgbClr val="6E00DB"/>
                </a:solidFill>
                <a:latin typeface="Calibri" pitchFamily="34" charset="0"/>
              </a:rPr>
              <a:t>O</a:t>
            </a:r>
            <a:r>
              <a:rPr lang="en-US" sz="3600" b="1" dirty="0" smtClean="0">
                <a:solidFill>
                  <a:srgbClr val="6E00DB"/>
                </a:solidFill>
                <a:latin typeface="Calibri" pitchFamily="34" charset="0"/>
              </a:rPr>
              <a:t>xygen (and CO</a:t>
            </a:r>
            <a:r>
              <a:rPr lang="en-US" sz="3600" b="1" baseline="-25000" dirty="0" smtClean="0">
                <a:solidFill>
                  <a:srgbClr val="6E00DB"/>
                </a:solidFill>
                <a:latin typeface="Calibri" pitchFamily="34" charset="0"/>
              </a:rPr>
              <a:t>2</a:t>
            </a:r>
            <a:r>
              <a:rPr lang="en-US" sz="3600" b="1" dirty="0" smtClean="0">
                <a:solidFill>
                  <a:srgbClr val="6E00DB"/>
                </a:solidFill>
                <a:latin typeface="Calibri" pitchFamily="34" charset="0"/>
              </a:rPr>
              <a:t>) around </a:t>
            </a:r>
            <a:r>
              <a:rPr lang="en-US" sz="3600" b="1" dirty="0">
                <a:solidFill>
                  <a:srgbClr val="6E00DB"/>
                </a:solidFill>
                <a:latin typeface="Calibri" pitchFamily="34" charset="0"/>
              </a:rPr>
              <a:t>the body</a:t>
            </a:r>
            <a:r>
              <a:rPr lang="en-US" sz="3600" b="1" dirty="0">
                <a:solidFill>
                  <a:srgbClr val="6E00DB"/>
                </a:solidFill>
                <a:effectLst>
                  <a:outerShdw blurRad="38100" dist="38100" dir="2700000" algn="tl">
                    <a:srgbClr val="FFFFFF"/>
                  </a:outerShdw>
                </a:effectLst>
                <a:latin typeface="Calibri" pitchFamily="34" charset="0"/>
              </a:rPr>
              <a:t> </a:t>
            </a:r>
            <a:endParaRPr lang="en-US" sz="3600" b="1" dirty="0">
              <a:solidFill>
                <a:srgbClr val="6E00DB"/>
              </a:solidFill>
              <a:latin typeface="Calibri" pitchFamily="34" charset="0"/>
            </a:endParaRPr>
          </a:p>
          <a:p>
            <a:pPr marL="396875" indent="-396875" defTabSz="912813">
              <a:lnSpc>
                <a:spcPct val="90000"/>
              </a:lnSpc>
              <a:spcBef>
                <a:spcPct val="20000"/>
              </a:spcBef>
              <a:buFontTx/>
              <a:buBlip>
                <a:blip r:embed="rId4"/>
              </a:buBlip>
              <a:defRPr/>
            </a:pPr>
            <a:r>
              <a:rPr lang="en-US" sz="3200" b="1" dirty="0">
                <a:effectLst>
                  <a:outerShdw blurRad="38100" dist="38100" dir="2700000" algn="tl">
                    <a:srgbClr val="663474"/>
                  </a:outerShdw>
                </a:effectLst>
                <a:latin typeface="Calibri" pitchFamily="34" charset="0"/>
              </a:rPr>
              <a:t>Why do you think it looks the way it does</a:t>
            </a:r>
            <a:r>
              <a:rPr lang="en-US" sz="3200" b="1" dirty="0" smtClean="0">
                <a:effectLst>
                  <a:outerShdw blurRad="38100" dist="38100" dir="2700000" algn="tl">
                    <a:srgbClr val="663474"/>
                  </a:outerShdw>
                </a:effectLst>
                <a:latin typeface="Calibri" pitchFamily="34" charset="0"/>
              </a:rPr>
              <a:t>?</a:t>
            </a:r>
          </a:p>
          <a:p>
            <a:pPr algn="ctr" defTabSz="912813">
              <a:lnSpc>
                <a:spcPct val="90000"/>
              </a:lnSpc>
              <a:spcBef>
                <a:spcPct val="20000"/>
              </a:spcBef>
              <a:defRPr/>
            </a:pPr>
            <a:r>
              <a:rPr lang="en-US" sz="3200" b="1" u="sng" dirty="0" smtClean="0">
                <a:solidFill>
                  <a:srgbClr val="6E00DB"/>
                </a:solidFill>
                <a:latin typeface="Calibri" pitchFamily="34" charset="0"/>
              </a:rPr>
              <a:t>Round</a:t>
            </a:r>
            <a:r>
              <a:rPr lang="en-US" sz="3200" b="1" dirty="0" smtClean="0">
                <a:solidFill>
                  <a:srgbClr val="6E00DB"/>
                </a:solidFill>
                <a:latin typeface="Calibri" pitchFamily="34" charset="0"/>
              </a:rPr>
              <a:t> = doesn’t get stuck!</a:t>
            </a:r>
            <a:endParaRPr lang="en-US" sz="3200" b="1" dirty="0">
              <a:solidFill>
                <a:srgbClr val="6E00DB"/>
              </a:solidFill>
              <a:latin typeface="Calibri" pitchFamily="34" charset="0"/>
            </a:endParaRPr>
          </a:p>
          <a:p>
            <a:pPr defTabSz="912813">
              <a:lnSpc>
                <a:spcPct val="90000"/>
              </a:lnSpc>
              <a:spcBef>
                <a:spcPct val="20000"/>
              </a:spcBef>
              <a:defRPr/>
            </a:pPr>
            <a:r>
              <a:rPr lang="en-US" sz="3200" b="1" dirty="0" smtClean="0">
                <a:effectLst>
                  <a:outerShdw blurRad="38100" dist="38100" dir="2700000" algn="tl">
                    <a:srgbClr val="663474"/>
                  </a:outerShdw>
                </a:effectLst>
                <a:latin typeface="Calibri" pitchFamily="34" charset="0"/>
              </a:rPr>
              <a:t> </a:t>
            </a:r>
            <a:endParaRPr lang="en-US" sz="3200" b="1" dirty="0">
              <a:effectLst>
                <a:outerShdw blurRad="38100" dist="38100" dir="2700000" algn="tl">
                  <a:srgbClr val="663474"/>
                </a:outerShdw>
              </a:effectLst>
              <a:latin typeface="Calibri" pitchFamily="34" charset="0"/>
            </a:endParaRPr>
          </a:p>
        </p:txBody>
      </p:sp>
    </p:spTree>
    <p:extLst>
      <p:ext uri="{BB962C8B-B14F-4D97-AF65-F5344CB8AC3E}">
        <p14:creationId xmlns:p14="http://schemas.microsoft.com/office/powerpoint/2010/main" val="3881248492"/>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dissolve">
                                      <p:cBhvr>
                                        <p:cTn id="7" dur="10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dissolve">
                                      <p:cBhvr>
                                        <p:cTn id="16" dur="1000"/>
                                        <p:tgtEl>
                                          <p:spTgt spid="8">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 calcmode="lin" valueType="num">
                                      <p:cBhvr additive="base">
                                        <p:cTn id="21" dur="1000" fill="hold"/>
                                        <p:tgtEl>
                                          <p:spTgt spid="8">
                                            <p:txEl>
                                              <p:pRg st="4" end="4"/>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 calcmode="lin" valueType="num">
                                      <p:cBhvr additive="base">
                                        <p:cTn id="27" dur="1000" fill="hold"/>
                                        <p:tgtEl>
                                          <p:spTgt spid="8">
                                            <p:txEl>
                                              <p:pRg st="5" end="5"/>
                                            </p:txEl>
                                          </p:spTgt>
                                        </p:tgtEl>
                                        <p:attrNameLst>
                                          <p:attrName>ppt_x</p:attrName>
                                        </p:attrNameLst>
                                      </p:cBhvr>
                                      <p:tavLst>
                                        <p:tav tm="0">
                                          <p:val>
                                            <p:strVal val="1+#ppt_w/2"/>
                                          </p:val>
                                        </p:tav>
                                        <p:tav tm="100000">
                                          <p:val>
                                            <p:strVal val="#ppt_x"/>
                                          </p:val>
                                        </p:tav>
                                      </p:tavLst>
                                    </p:anim>
                                    <p:anim calcmode="lin" valueType="num">
                                      <p:cBhvr additive="base">
                                        <p:cTn id="28" dur="10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defTabSz="914363" eaLnBrk="1" fontAlgn="auto" hangingPunct="1">
              <a:spcAft>
                <a:spcPts val="0"/>
              </a:spcAft>
              <a:defRPr/>
            </a:pPr>
            <a:r>
              <a:rPr dirty="0">
                <a:solidFill>
                  <a:srgbClr val="6E00DB"/>
                </a:solidFill>
              </a:rPr>
              <a:t>Some Examples of Specialized Cells</a:t>
            </a:r>
          </a:p>
        </p:txBody>
      </p:sp>
      <p:pic>
        <p:nvPicPr>
          <p:cNvPr id="37890" name="Content Placeholder 4" descr="Nerve.jpg"/>
          <p:cNvPicPr>
            <a:picLocks noGrp="1" noChangeAspect="1"/>
          </p:cNvPicPr>
          <p:nvPr>
            <p:ph sz="half" idx="1"/>
          </p:nvPr>
        </p:nvPicPr>
        <p:blipFill>
          <a:blip r:embed="rId3"/>
          <a:srcRect/>
          <a:stretch>
            <a:fillRect/>
          </a:stretch>
        </p:blipFill>
        <p:spPr>
          <a:xfrm>
            <a:off x="228600" y="1143000"/>
            <a:ext cx="4319588" cy="5486400"/>
          </a:xfrm>
        </p:spPr>
      </p:pic>
      <p:sp>
        <p:nvSpPr>
          <p:cNvPr id="7" name="Content Placeholder 6"/>
          <p:cNvSpPr>
            <a:spLocks noGrp="1"/>
          </p:cNvSpPr>
          <p:nvPr>
            <p:ph sz="half" idx="2"/>
          </p:nvPr>
        </p:nvSpPr>
        <p:spPr>
          <a:xfrm>
            <a:off x="4495800" y="1143000"/>
            <a:ext cx="4648200" cy="5221942"/>
          </a:xfrm>
        </p:spPr>
        <p:txBody>
          <a:bodyPr/>
          <a:lstStyle/>
          <a:p>
            <a:pPr marL="347663" indent="-347663" eaLnBrk="1" hangingPunct="1">
              <a:defRPr/>
            </a:pPr>
            <a:r>
              <a:rPr lang="en-US" sz="3200" b="1" dirty="0" smtClean="0">
                <a:effectLst>
                  <a:outerShdw blurRad="38100" dist="38100" dir="2700000" algn="tl">
                    <a:srgbClr val="663474"/>
                  </a:outerShdw>
                </a:effectLst>
              </a:rPr>
              <a:t>What kind of cell is it?</a:t>
            </a:r>
          </a:p>
          <a:p>
            <a:pPr marL="347663" indent="-347663" algn="ctr" eaLnBrk="1" hangingPunct="1">
              <a:buFontTx/>
              <a:buNone/>
              <a:defRPr/>
            </a:pPr>
            <a:r>
              <a:rPr lang="en-US" sz="3600" b="1" dirty="0">
                <a:solidFill>
                  <a:srgbClr val="6E00DB"/>
                </a:solidFill>
              </a:rPr>
              <a:t>N</a:t>
            </a:r>
            <a:r>
              <a:rPr lang="en-US" sz="3600" b="1" dirty="0" smtClean="0">
                <a:solidFill>
                  <a:srgbClr val="6E00DB"/>
                </a:solidFill>
              </a:rPr>
              <a:t>erve cell</a:t>
            </a:r>
          </a:p>
          <a:p>
            <a:pPr marL="347663" indent="-347663" eaLnBrk="1" hangingPunct="1">
              <a:defRPr/>
            </a:pPr>
            <a:r>
              <a:rPr lang="en-US" sz="3200" b="1" dirty="0" smtClean="0">
                <a:effectLst>
                  <a:outerShdw blurRad="38100" dist="38100" dir="2700000" algn="tl">
                    <a:srgbClr val="663474"/>
                  </a:outerShdw>
                </a:effectLst>
              </a:rPr>
              <a:t>What is its function/job?</a:t>
            </a:r>
          </a:p>
          <a:p>
            <a:pPr marL="347663" indent="-347663" algn="ctr" eaLnBrk="1" hangingPunct="1">
              <a:buFontTx/>
              <a:buNone/>
              <a:defRPr/>
            </a:pPr>
            <a:r>
              <a:rPr lang="en-US" sz="3600" b="1" dirty="0" smtClean="0">
                <a:solidFill>
                  <a:srgbClr val="6E00DB"/>
                </a:solidFill>
              </a:rPr>
              <a:t>Carry signals (messages) around the body</a:t>
            </a:r>
          </a:p>
          <a:p>
            <a:pPr marL="396875" indent="-396875">
              <a:defRPr/>
            </a:pPr>
            <a:r>
              <a:rPr lang="en-US" sz="3200" b="1" dirty="0">
                <a:effectLst>
                  <a:outerShdw blurRad="38100" dist="38100" dir="2700000" algn="tl">
                    <a:srgbClr val="663474"/>
                  </a:outerShdw>
                </a:effectLst>
                <a:latin typeface="Calibri" pitchFamily="34" charset="0"/>
              </a:rPr>
              <a:t>Why do you think it looks the way it does?</a:t>
            </a:r>
          </a:p>
          <a:p>
            <a:pPr marL="0" indent="0" algn="ctr">
              <a:buNone/>
              <a:defRPr/>
            </a:pPr>
            <a:r>
              <a:rPr lang="en-US" sz="3200" b="1" u="sng" dirty="0" smtClean="0">
                <a:solidFill>
                  <a:srgbClr val="6E00DB"/>
                </a:solidFill>
                <a:latin typeface="Calibri" pitchFamily="34" charset="0"/>
              </a:rPr>
              <a:t>Long</a:t>
            </a:r>
            <a:r>
              <a:rPr lang="en-US" sz="3200" b="1" dirty="0" smtClean="0">
                <a:solidFill>
                  <a:srgbClr val="6E00DB"/>
                </a:solidFill>
                <a:latin typeface="Calibri" pitchFamily="34" charset="0"/>
              </a:rPr>
              <a:t> </a:t>
            </a:r>
            <a:r>
              <a:rPr lang="en-US" sz="3200" b="1" dirty="0">
                <a:solidFill>
                  <a:srgbClr val="6E00DB"/>
                </a:solidFill>
                <a:latin typeface="Calibri" pitchFamily="34" charset="0"/>
              </a:rPr>
              <a:t>= </a:t>
            </a:r>
            <a:r>
              <a:rPr lang="en-US" sz="3200" b="1" dirty="0" smtClean="0">
                <a:solidFill>
                  <a:srgbClr val="6E00DB"/>
                </a:solidFill>
                <a:latin typeface="Calibri" pitchFamily="34" charset="0"/>
              </a:rPr>
              <a:t>signals go far away</a:t>
            </a:r>
          </a:p>
          <a:p>
            <a:pPr marL="0" indent="0" algn="ctr">
              <a:buNone/>
              <a:defRPr/>
            </a:pPr>
            <a:r>
              <a:rPr lang="en-US" sz="3200" b="1" u="sng" dirty="0" smtClean="0">
                <a:solidFill>
                  <a:srgbClr val="6E00DB"/>
                </a:solidFill>
                <a:latin typeface="Calibri" pitchFamily="34" charset="0"/>
              </a:rPr>
              <a:t>Branched</a:t>
            </a:r>
            <a:r>
              <a:rPr lang="en-US" sz="3200" b="1" dirty="0" smtClean="0">
                <a:solidFill>
                  <a:srgbClr val="6E00DB"/>
                </a:solidFill>
                <a:latin typeface="Calibri" pitchFamily="34" charset="0"/>
              </a:rPr>
              <a:t> = signals go to many cells at once</a:t>
            </a:r>
            <a:endParaRPr lang="en-US" sz="3200" b="1" dirty="0">
              <a:solidFill>
                <a:srgbClr val="6E00DB"/>
              </a:solidFill>
              <a:latin typeface="Calibri" pitchFamily="34" charset="0"/>
            </a:endParaRPr>
          </a:p>
        </p:txBody>
      </p:sp>
    </p:spTree>
    <p:extLst>
      <p:ext uri="{BB962C8B-B14F-4D97-AF65-F5344CB8AC3E}">
        <p14:creationId xmlns:p14="http://schemas.microsoft.com/office/powerpoint/2010/main" val="112327283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10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dissolve">
                                      <p:cBhvr>
                                        <p:cTn id="12" dur="1000"/>
                                        <p:tgtEl>
                                          <p:spTgt spid="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Effect transition="in" filter="dissolve">
                                      <p:cBhvr>
                                        <p:cTn id="17" dur="500"/>
                                        <p:tgtEl>
                                          <p:spTgt spid="7">
                                            <p:txEl>
                                              <p:pRg st="5" end="5"/>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7">
                                            <p:txEl>
                                              <p:pRg st="6" end="6"/>
                                            </p:txEl>
                                          </p:spTgt>
                                        </p:tgtEl>
                                        <p:attrNameLst>
                                          <p:attrName>style.visibility</p:attrName>
                                        </p:attrNameLst>
                                      </p:cBhvr>
                                      <p:to>
                                        <p:strVal val="visible"/>
                                      </p:to>
                                    </p:set>
                                    <p:animEffect transition="in" filter="dissolve">
                                      <p:cBhvr>
                                        <p:cTn id="20"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defTabSz="914363" eaLnBrk="1" fontAlgn="auto" hangingPunct="1">
              <a:spcAft>
                <a:spcPts val="0"/>
              </a:spcAft>
              <a:defRPr/>
            </a:pPr>
            <a:r>
              <a:rPr dirty="0">
                <a:solidFill>
                  <a:srgbClr val="6E00DB"/>
                </a:solidFill>
              </a:rPr>
              <a:t>Some Examples of Specialized Cells</a:t>
            </a:r>
          </a:p>
        </p:txBody>
      </p:sp>
      <p:pic>
        <p:nvPicPr>
          <p:cNvPr id="39938" name="Content Placeholder 4" descr="skin.jpg"/>
          <p:cNvPicPr>
            <a:picLocks noGrp="1" noChangeAspect="1"/>
          </p:cNvPicPr>
          <p:nvPr>
            <p:ph idx="1"/>
          </p:nvPr>
        </p:nvPicPr>
        <p:blipFill rotWithShape="1">
          <a:blip r:embed="rId3"/>
          <a:srcRect l="1" r="104" b="57296"/>
          <a:stretch/>
        </p:blipFill>
        <p:spPr>
          <a:xfrm>
            <a:off x="304800" y="1219200"/>
            <a:ext cx="3541183" cy="2233083"/>
          </a:xfrm>
        </p:spPr>
      </p:pic>
      <p:sp>
        <p:nvSpPr>
          <p:cNvPr id="7" name="Content Placeholder 6"/>
          <p:cNvSpPr txBox="1">
            <a:spLocks/>
          </p:cNvSpPr>
          <p:nvPr/>
        </p:nvSpPr>
        <p:spPr>
          <a:xfrm>
            <a:off x="3886200" y="990600"/>
            <a:ext cx="4800600" cy="5514975"/>
          </a:xfrm>
          <a:prstGeom prst="rect">
            <a:avLst/>
          </a:prstGeom>
        </p:spPr>
        <p:txBody>
          <a:bodyPr/>
          <a:lstStyle/>
          <a:p>
            <a:pPr marL="396875" indent="-396875" defTabSz="912813">
              <a:lnSpc>
                <a:spcPct val="90000"/>
              </a:lnSpc>
              <a:spcBef>
                <a:spcPct val="20000"/>
              </a:spcBef>
              <a:buFontTx/>
              <a:buBlip>
                <a:blip r:embed="rId4"/>
              </a:buBlip>
              <a:defRPr/>
            </a:pPr>
            <a:r>
              <a:rPr lang="en-US" sz="3200" b="1" dirty="0">
                <a:effectLst>
                  <a:outerShdw blurRad="38100" dist="38100" dir="2700000" algn="tl">
                    <a:srgbClr val="663474"/>
                  </a:outerShdw>
                </a:effectLst>
                <a:latin typeface="Calibri" pitchFamily="34" charset="0"/>
              </a:rPr>
              <a:t>What kind of </a:t>
            </a:r>
            <a:r>
              <a:rPr lang="en-US" sz="3200" b="1" dirty="0" smtClean="0">
                <a:effectLst>
                  <a:outerShdw blurRad="38100" dist="38100" dir="2700000" algn="tl">
                    <a:srgbClr val="663474"/>
                  </a:outerShdw>
                </a:effectLst>
                <a:latin typeface="Calibri" pitchFamily="34" charset="0"/>
              </a:rPr>
              <a:t>cells are these?</a:t>
            </a:r>
            <a:endParaRPr lang="en-US" sz="3200" b="1" dirty="0">
              <a:effectLst>
                <a:outerShdw blurRad="38100" dist="38100" dir="2700000" algn="tl">
                  <a:srgbClr val="663474"/>
                </a:outerShdw>
              </a:effectLst>
              <a:latin typeface="Calibri" pitchFamily="34" charset="0"/>
            </a:endParaRPr>
          </a:p>
          <a:p>
            <a:pPr marL="396875" indent="-396875" algn="ctr" defTabSz="912813">
              <a:lnSpc>
                <a:spcPct val="90000"/>
              </a:lnSpc>
              <a:spcBef>
                <a:spcPct val="20000"/>
              </a:spcBef>
              <a:defRPr/>
            </a:pPr>
            <a:r>
              <a:rPr lang="en-US" sz="3600" b="1" dirty="0">
                <a:solidFill>
                  <a:srgbClr val="6E00DB"/>
                </a:solidFill>
                <a:latin typeface="Calibri" pitchFamily="34" charset="0"/>
              </a:rPr>
              <a:t>S</a:t>
            </a:r>
            <a:r>
              <a:rPr lang="en-US" sz="3600" b="1" dirty="0" smtClean="0">
                <a:solidFill>
                  <a:srgbClr val="6E00DB"/>
                </a:solidFill>
                <a:latin typeface="Calibri" pitchFamily="34" charset="0"/>
              </a:rPr>
              <a:t>kin cells</a:t>
            </a:r>
            <a:endParaRPr lang="en-US" sz="3600" b="1" dirty="0">
              <a:solidFill>
                <a:srgbClr val="6E00DB"/>
              </a:solidFill>
              <a:latin typeface="Calibri" pitchFamily="34" charset="0"/>
            </a:endParaRPr>
          </a:p>
          <a:p>
            <a:pPr marL="396875" indent="-396875" defTabSz="912813">
              <a:lnSpc>
                <a:spcPct val="90000"/>
              </a:lnSpc>
              <a:spcBef>
                <a:spcPct val="20000"/>
              </a:spcBef>
              <a:buFontTx/>
              <a:buBlip>
                <a:blip r:embed="rId4"/>
              </a:buBlip>
              <a:defRPr/>
            </a:pPr>
            <a:r>
              <a:rPr lang="en-US" sz="3200" b="1" dirty="0">
                <a:effectLst>
                  <a:outerShdw blurRad="38100" dist="38100" dir="2700000" algn="tl">
                    <a:srgbClr val="663474"/>
                  </a:outerShdw>
                </a:effectLst>
                <a:latin typeface="Calibri" pitchFamily="34" charset="0"/>
              </a:rPr>
              <a:t>What is its function/job?</a:t>
            </a:r>
          </a:p>
          <a:p>
            <a:pPr marL="396875" indent="-396875" algn="ctr" defTabSz="912813">
              <a:lnSpc>
                <a:spcPct val="90000"/>
              </a:lnSpc>
              <a:spcBef>
                <a:spcPct val="20000"/>
              </a:spcBef>
              <a:defRPr/>
            </a:pPr>
            <a:r>
              <a:rPr lang="en-US" sz="3600" b="1" dirty="0" smtClean="0">
                <a:solidFill>
                  <a:srgbClr val="6E00DB"/>
                </a:solidFill>
                <a:latin typeface="Calibri" pitchFamily="34" charset="0"/>
              </a:rPr>
              <a:t>Protects our insides</a:t>
            </a:r>
            <a:endParaRPr lang="en-US" sz="3600" b="1" dirty="0">
              <a:solidFill>
                <a:srgbClr val="6E00DB"/>
              </a:solidFill>
              <a:latin typeface="Calibri" pitchFamily="34" charset="0"/>
            </a:endParaRPr>
          </a:p>
          <a:p>
            <a:pPr marL="396875" indent="-396875" defTabSz="912813">
              <a:lnSpc>
                <a:spcPct val="90000"/>
              </a:lnSpc>
              <a:spcBef>
                <a:spcPct val="20000"/>
              </a:spcBef>
              <a:buFontTx/>
              <a:buBlip>
                <a:blip r:embed="rId4"/>
              </a:buBlip>
              <a:defRPr/>
            </a:pPr>
            <a:r>
              <a:rPr lang="en-US" sz="3200" b="1" dirty="0">
                <a:effectLst>
                  <a:outerShdw blurRad="38100" dist="38100" dir="2700000" algn="tl">
                    <a:srgbClr val="663474"/>
                  </a:outerShdw>
                </a:effectLst>
                <a:latin typeface="Calibri" pitchFamily="34" charset="0"/>
              </a:rPr>
              <a:t>Why do you think it looks the way it does?</a:t>
            </a:r>
          </a:p>
          <a:p>
            <a:pPr algn="ctr" defTabSz="912813">
              <a:lnSpc>
                <a:spcPct val="90000"/>
              </a:lnSpc>
              <a:spcBef>
                <a:spcPct val="20000"/>
              </a:spcBef>
              <a:defRPr/>
            </a:pPr>
            <a:r>
              <a:rPr lang="en-US" sz="3200" b="1" u="sng" dirty="0" smtClean="0">
                <a:solidFill>
                  <a:srgbClr val="6E00DB"/>
                </a:solidFill>
                <a:latin typeface="Calibri" pitchFamily="34" charset="0"/>
              </a:rPr>
              <a:t>Flat &amp; Layered</a:t>
            </a:r>
            <a:r>
              <a:rPr lang="en-US" sz="3200" b="1" dirty="0" smtClean="0">
                <a:solidFill>
                  <a:srgbClr val="6E00DB"/>
                </a:solidFill>
                <a:latin typeface="Calibri" pitchFamily="34" charset="0"/>
              </a:rPr>
              <a:t> = keeps outside stuff from getting inside!</a:t>
            </a:r>
            <a:endParaRPr lang="en-US" sz="3200" b="1" dirty="0">
              <a:solidFill>
                <a:srgbClr val="6E00DB"/>
              </a:solidFill>
              <a:latin typeface="Calibri" pitchFamily="34" charset="0"/>
            </a:endParaRPr>
          </a:p>
        </p:txBody>
      </p:sp>
      <p:pic>
        <p:nvPicPr>
          <p:cNvPr id="4" name="Picture 3" descr="Skin Cells.png"/>
          <p:cNvPicPr>
            <a:picLocks noChangeAspect="1"/>
          </p:cNvPicPr>
          <p:nvPr/>
        </p:nvPicPr>
        <p:blipFill rotWithShape="1">
          <a:blip r:embed="rId5">
            <a:extLst>
              <a:ext uri="{28A0092B-C50C-407E-A947-70E740481C1C}">
                <a14:useLocalDpi xmlns:a14="http://schemas.microsoft.com/office/drawing/2010/main" val="0"/>
              </a:ext>
            </a:extLst>
          </a:blip>
          <a:srcRect l="22616" t="-6663" r="14772" b="19482"/>
          <a:stretch/>
        </p:blipFill>
        <p:spPr>
          <a:xfrm>
            <a:off x="152400" y="3581400"/>
            <a:ext cx="3683000" cy="2492375"/>
          </a:xfrm>
          <a:prstGeom prst="rect">
            <a:avLst/>
          </a:prstGeom>
        </p:spPr>
      </p:pic>
    </p:spTree>
    <p:extLst>
      <p:ext uri="{BB962C8B-B14F-4D97-AF65-F5344CB8AC3E}">
        <p14:creationId xmlns:p14="http://schemas.microsoft.com/office/powerpoint/2010/main" val="61269399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dissolve">
                                      <p:cBhvr>
                                        <p:cTn id="7" dur="10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dissolve">
                                      <p:cBhvr>
                                        <p:cTn id="12" dur="1000"/>
                                        <p:tgtEl>
                                          <p:spTgt spid="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Effect transition="in" filter="dissolve">
                                      <p:cBhvr>
                                        <p:cTn id="1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381000" y="0"/>
            <a:ext cx="8229600" cy="1139825"/>
          </a:xfrm>
        </p:spPr>
        <p:txBody>
          <a:bodyPr/>
          <a:lstStyle/>
          <a:p>
            <a:pPr eaLnBrk="1" hangingPunct="1"/>
            <a:r>
              <a:rPr lang="en-US" b="1">
                <a:latin typeface="Arial" charset="0"/>
              </a:rPr>
              <a:t>Your Task:</a:t>
            </a:r>
          </a:p>
        </p:txBody>
      </p:sp>
      <p:sp>
        <p:nvSpPr>
          <p:cNvPr id="6147" name="Rectangle 3"/>
          <p:cNvSpPr>
            <a:spLocks noGrp="1" noChangeArrowheads="1"/>
          </p:cNvSpPr>
          <p:nvPr>
            <p:ph idx="1"/>
          </p:nvPr>
        </p:nvSpPr>
        <p:spPr>
          <a:xfrm>
            <a:off x="457200" y="1143000"/>
            <a:ext cx="8229600" cy="5486400"/>
          </a:xfrm>
        </p:spPr>
        <p:txBody>
          <a:bodyPr rtlCol="0">
            <a:normAutofit/>
          </a:bodyPr>
          <a:lstStyle/>
          <a:p>
            <a:pPr eaLnBrk="1" fontAlgn="auto" hangingPunct="1">
              <a:spcAft>
                <a:spcPts val="0"/>
              </a:spcAft>
              <a:buFont typeface="Arial"/>
              <a:buChar char="•"/>
              <a:defRPr/>
            </a:pPr>
            <a:r>
              <a:rPr lang="en-US" dirty="0">
                <a:latin typeface="Arial" charset="0"/>
                <a:ea typeface="+mn-ea"/>
                <a:cs typeface="+mn-cs"/>
              </a:rPr>
              <a:t>Look through </a:t>
            </a:r>
            <a:r>
              <a:rPr lang="en-US" u="sng" dirty="0">
                <a:latin typeface="Arial" charset="0"/>
                <a:ea typeface="+mn-ea"/>
                <a:cs typeface="+mn-cs"/>
              </a:rPr>
              <a:t>pgs. </a:t>
            </a:r>
            <a:r>
              <a:rPr lang="en-US" u="sng" dirty="0" smtClean="0">
                <a:latin typeface="Arial" charset="0"/>
                <a:ea typeface="+mn-ea"/>
                <a:cs typeface="+mn-cs"/>
              </a:rPr>
              <a:t>77-78</a:t>
            </a:r>
            <a:r>
              <a:rPr lang="en-US" dirty="0" smtClean="0">
                <a:latin typeface="Arial" charset="0"/>
                <a:ea typeface="+mn-ea"/>
                <a:cs typeface="+mn-cs"/>
              </a:rPr>
              <a:t> </a:t>
            </a:r>
            <a:r>
              <a:rPr lang="en-US" dirty="0">
                <a:latin typeface="Arial" charset="0"/>
                <a:ea typeface="+mn-ea"/>
                <a:cs typeface="+mn-cs"/>
              </a:rPr>
              <a:t>in your textbook.</a:t>
            </a:r>
          </a:p>
          <a:p>
            <a:pPr eaLnBrk="1" fontAlgn="auto" hangingPunct="1">
              <a:spcAft>
                <a:spcPts val="0"/>
              </a:spcAft>
              <a:buFont typeface="Arial"/>
              <a:buChar char="•"/>
              <a:defRPr/>
            </a:pPr>
            <a:r>
              <a:rPr lang="en-US" dirty="0" smtClean="0">
                <a:latin typeface="Arial" charset="0"/>
                <a:ea typeface="+mn-ea"/>
                <a:cs typeface="+mn-cs"/>
              </a:rPr>
              <a:t>Put the following words in the correct order (place one in each circle):</a:t>
            </a:r>
          </a:p>
          <a:p>
            <a:pPr lvl="1" eaLnBrk="1" fontAlgn="auto" hangingPunct="1">
              <a:spcAft>
                <a:spcPts val="0"/>
              </a:spcAft>
              <a:buFont typeface="Arial"/>
              <a:buChar char="–"/>
              <a:defRPr/>
            </a:pPr>
            <a:r>
              <a:rPr lang="en-US" sz="3200" b="1" dirty="0" smtClean="0">
                <a:solidFill>
                  <a:srgbClr val="000000"/>
                </a:solidFill>
                <a:latin typeface="Calibri"/>
                <a:ea typeface="+mn-ea"/>
                <a:cs typeface="Calibri"/>
              </a:rPr>
              <a:t>Organs</a:t>
            </a:r>
            <a:endParaRPr lang="en-US" sz="3200" b="1" dirty="0">
              <a:solidFill>
                <a:srgbClr val="000000"/>
              </a:solidFill>
              <a:latin typeface="Calibri"/>
              <a:ea typeface="+mn-ea"/>
              <a:cs typeface="Calibri"/>
            </a:endParaRPr>
          </a:p>
          <a:p>
            <a:pPr lvl="1" eaLnBrk="1" fontAlgn="auto" hangingPunct="1">
              <a:spcAft>
                <a:spcPts val="0"/>
              </a:spcAft>
              <a:buFont typeface="Arial"/>
              <a:buChar char="–"/>
              <a:defRPr/>
            </a:pPr>
            <a:r>
              <a:rPr lang="en-US" sz="3200" b="1" dirty="0">
                <a:solidFill>
                  <a:srgbClr val="000000"/>
                </a:solidFill>
                <a:latin typeface="Calibri"/>
                <a:ea typeface="+mn-ea"/>
                <a:cs typeface="Calibri"/>
              </a:rPr>
              <a:t>Tissues</a:t>
            </a:r>
          </a:p>
          <a:p>
            <a:pPr lvl="1" eaLnBrk="1" fontAlgn="auto" hangingPunct="1">
              <a:spcAft>
                <a:spcPts val="0"/>
              </a:spcAft>
              <a:buFont typeface="Arial"/>
              <a:buChar char="–"/>
              <a:defRPr/>
            </a:pPr>
            <a:r>
              <a:rPr lang="en-US" sz="3200" b="1" dirty="0">
                <a:solidFill>
                  <a:srgbClr val="000000"/>
                </a:solidFill>
                <a:latin typeface="Calibri"/>
                <a:ea typeface="+mn-ea"/>
                <a:cs typeface="Calibri"/>
              </a:rPr>
              <a:t>Organism</a:t>
            </a:r>
          </a:p>
          <a:p>
            <a:pPr lvl="1" eaLnBrk="1" fontAlgn="auto" hangingPunct="1">
              <a:spcAft>
                <a:spcPts val="0"/>
              </a:spcAft>
              <a:buFont typeface="Arial"/>
              <a:buChar char="–"/>
              <a:defRPr/>
            </a:pPr>
            <a:r>
              <a:rPr lang="en-US" sz="3200" b="1" dirty="0">
                <a:solidFill>
                  <a:srgbClr val="000000"/>
                </a:solidFill>
                <a:latin typeface="Calibri"/>
                <a:ea typeface="+mn-ea"/>
                <a:cs typeface="Calibri"/>
              </a:rPr>
              <a:t>Cells</a:t>
            </a:r>
          </a:p>
          <a:p>
            <a:pPr lvl="1" eaLnBrk="1" fontAlgn="auto" hangingPunct="1">
              <a:spcAft>
                <a:spcPts val="0"/>
              </a:spcAft>
              <a:buFont typeface="Arial"/>
              <a:buChar char="–"/>
              <a:defRPr/>
            </a:pPr>
            <a:r>
              <a:rPr lang="en-US" sz="3200" b="1" dirty="0">
                <a:solidFill>
                  <a:srgbClr val="000000"/>
                </a:solidFill>
                <a:latin typeface="Calibri"/>
                <a:ea typeface="+mn-ea"/>
                <a:cs typeface="Calibri"/>
              </a:rPr>
              <a:t>Organ </a:t>
            </a:r>
            <a:r>
              <a:rPr lang="en-US" sz="3200" b="1" dirty="0" smtClean="0">
                <a:solidFill>
                  <a:srgbClr val="000000"/>
                </a:solidFill>
                <a:latin typeface="Calibri"/>
                <a:ea typeface="+mn-ea"/>
                <a:cs typeface="Calibri"/>
              </a:rPr>
              <a:t>systems</a:t>
            </a:r>
            <a:endParaRPr lang="en-US" b="1" dirty="0">
              <a:latin typeface="Arial" charset="0"/>
              <a:ea typeface="+mn-ea"/>
            </a:endParaRPr>
          </a:p>
          <a:p>
            <a:pPr marL="0" indent="0" eaLnBrk="1" fontAlgn="auto" hangingPunct="1">
              <a:spcAft>
                <a:spcPts val="0"/>
              </a:spcAft>
              <a:buFont typeface="Arial"/>
              <a:buNone/>
              <a:defRPr/>
            </a:pPr>
            <a:endParaRPr lang="en-US" dirty="0">
              <a:latin typeface="Arial" charset="0"/>
              <a:ea typeface="+mn-ea"/>
              <a:cs typeface="+mn-cs"/>
            </a:endParaRPr>
          </a:p>
        </p:txBody>
      </p:sp>
      <p:grpSp>
        <p:nvGrpSpPr>
          <p:cNvPr id="2" name="Group 27"/>
          <p:cNvGrpSpPr>
            <a:grpSpLocks/>
          </p:cNvGrpSpPr>
          <p:nvPr/>
        </p:nvGrpSpPr>
        <p:grpSpPr bwMode="auto">
          <a:xfrm>
            <a:off x="3429000" y="3581400"/>
            <a:ext cx="5562600" cy="914400"/>
            <a:chOff x="4038600" y="4572000"/>
            <a:chExt cx="4343400" cy="228600"/>
          </a:xfrm>
        </p:grpSpPr>
        <p:grpSp>
          <p:nvGrpSpPr>
            <p:cNvPr id="34820" name="Group 12"/>
            <p:cNvGrpSpPr>
              <a:grpSpLocks/>
            </p:cNvGrpSpPr>
            <p:nvPr/>
          </p:nvGrpSpPr>
          <p:grpSpPr bwMode="auto">
            <a:xfrm>
              <a:off x="4038600" y="4572000"/>
              <a:ext cx="914400" cy="228600"/>
              <a:chOff x="4038600" y="4572000"/>
              <a:chExt cx="914400" cy="228600"/>
            </a:xfrm>
          </p:grpSpPr>
          <p:sp>
            <p:nvSpPr>
              <p:cNvPr id="34831" name="Oval 4"/>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4832" name="Straight Arrow Connector 10"/>
              <p:cNvCxnSpPr>
                <a:cxnSpLocks noChangeShapeType="1"/>
                <a:stCxn id="34831"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grpSp>
          <p:nvGrpSpPr>
            <p:cNvPr id="34821" name="Group 15"/>
            <p:cNvGrpSpPr>
              <a:grpSpLocks/>
            </p:cNvGrpSpPr>
            <p:nvPr/>
          </p:nvGrpSpPr>
          <p:grpSpPr bwMode="auto">
            <a:xfrm>
              <a:off x="4953000" y="4572000"/>
              <a:ext cx="914400" cy="228600"/>
              <a:chOff x="4038600" y="4572000"/>
              <a:chExt cx="914400" cy="228600"/>
            </a:xfrm>
          </p:grpSpPr>
          <p:sp>
            <p:nvSpPr>
              <p:cNvPr id="34829" name="Oval 16"/>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4830" name="Straight Arrow Connector 17"/>
              <p:cNvCxnSpPr>
                <a:cxnSpLocks noChangeShapeType="1"/>
                <a:stCxn id="34829"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grpSp>
          <p:nvGrpSpPr>
            <p:cNvPr id="34822" name="Group 18"/>
            <p:cNvGrpSpPr>
              <a:grpSpLocks/>
            </p:cNvGrpSpPr>
            <p:nvPr/>
          </p:nvGrpSpPr>
          <p:grpSpPr bwMode="auto">
            <a:xfrm>
              <a:off x="5867400" y="4572000"/>
              <a:ext cx="914400" cy="228600"/>
              <a:chOff x="4038600" y="4572000"/>
              <a:chExt cx="914400" cy="228600"/>
            </a:xfrm>
          </p:grpSpPr>
          <p:sp>
            <p:nvSpPr>
              <p:cNvPr id="34827" name="Oval 19"/>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4828" name="Straight Arrow Connector 20"/>
              <p:cNvCxnSpPr>
                <a:cxnSpLocks noChangeShapeType="1"/>
                <a:stCxn id="34827"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grpSp>
          <p:nvGrpSpPr>
            <p:cNvPr id="34823" name="Group 21"/>
            <p:cNvGrpSpPr>
              <a:grpSpLocks/>
            </p:cNvGrpSpPr>
            <p:nvPr/>
          </p:nvGrpSpPr>
          <p:grpSpPr bwMode="auto">
            <a:xfrm>
              <a:off x="6781800" y="4572000"/>
              <a:ext cx="914400" cy="228600"/>
              <a:chOff x="4038600" y="4572000"/>
              <a:chExt cx="914400" cy="228600"/>
            </a:xfrm>
          </p:grpSpPr>
          <p:sp>
            <p:nvSpPr>
              <p:cNvPr id="34825" name="Oval 22"/>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4826" name="Straight Arrow Connector 23"/>
              <p:cNvCxnSpPr>
                <a:cxnSpLocks noChangeShapeType="1"/>
                <a:stCxn id="34825"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sp>
          <p:nvSpPr>
            <p:cNvPr id="34824" name="Oval 25"/>
            <p:cNvSpPr>
              <a:spLocks noChangeArrowheads="1"/>
            </p:cNvSpPr>
            <p:nvPr/>
          </p:nvSpPr>
          <p:spPr bwMode="auto">
            <a:xfrm>
              <a:off x="7696200" y="4572000"/>
              <a:ext cx="685800" cy="228600"/>
            </a:xfrm>
            <a:prstGeom prst="ellipse">
              <a:avLst/>
            </a:prstGeom>
            <a:solidFill>
              <a:schemeClr val="accent1"/>
            </a:solidFill>
            <a:ln w="9525">
              <a:solidFill>
                <a:schemeClr val="tx1"/>
              </a:solidFill>
              <a:round/>
              <a:headEnd/>
              <a:tailEnd/>
            </a:ln>
          </p:spPr>
          <p:txBody>
            <a:bodyPr/>
            <a:lstStyle/>
            <a:p>
              <a:endParaRPr lang="en-US"/>
            </a:p>
          </p:txBody>
        </p:sp>
      </p:grpSp>
    </p:spTree>
    <p:extLst>
      <p:ext uri="{BB962C8B-B14F-4D97-AF65-F5344CB8AC3E}">
        <p14:creationId xmlns:p14="http://schemas.microsoft.com/office/powerpoint/2010/main" val="342187600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childTnLst>
                          </p:cTn>
                        </p:par>
                        <p:par>
                          <p:cTn id="18" fill="hold" nodeType="afterGroup">
                            <p:stCondLst>
                              <p:cond delay="500"/>
                            </p:stCondLst>
                            <p:childTnLst>
                              <p:par>
                                <p:cTn id="19" presetID="3" presetClass="entr" presetSubtype="10" fill="hold" nodeType="after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Effect transition="in" filter="blinds(horizontal)">
                                      <p:cBhvr>
                                        <p:cTn id="21" dur="500"/>
                                        <p:tgtEl>
                                          <p:spTgt spid="6147">
                                            <p:txEl>
                                              <p:pRg st="3" end="3"/>
                                            </p:txEl>
                                          </p:spTgt>
                                        </p:tgtEl>
                                      </p:cBhvr>
                                    </p:animEffect>
                                  </p:childTnLst>
                                </p:cTn>
                              </p:par>
                            </p:childTnLst>
                          </p:cTn>
                        </p:par>
                        <p:par>
                          <p:cTn id="22" fill="hold" nodeType="afterGroup">
                            <p:stCondLst>
                              <p:cond delay="1000"/>
                            </p:stCondLst>
                            <p:childTnLst>
                              <p:par>
                                <p:cTn id="23" presetID="3" presetClass="entr" presetSubtype="10" fill="hold" nodeType="afterEffect">
                                  <p:stCondLst>
                                    <p:cond delay="0"/>
                                  </p:stCondLst>
                                  <p:childTnLst>
                                    <p:set>
                                      <p:cBhvr>
                                        <p:cTn id="24" dur="1" fill="hold">
                                          <p:stCondLst>
                                            <p:cond delay="0"/>
                                          </p:stCondLst>
                                        </p:cTn>
                                        <p:tgtEl>
                                          <p:spTgt spid="6147">
                                            <p:txEl>
                                              <p:pRg st="4" end="4"/>
                                            </p:txEl>
                                          </p:spTgt>
                                        </p:tgtEl>
                                        <p:attrNameLst>
                                          <p:attrName>style.visibility</p:attrName>
                                        </p:attrNameLst>
                                      </p:cBhvr>
                                      <p:to>
                                        <p:strVal val="visible"/>
                                      </p:to>
                                    </p:set>
                                    <p:animEffect transition="in" filter="blinds(horizontal)">
                                      <p:cBhvr>
                                        <p:cTn id="25" dur="500"/>
                                        <p:tgtEl>
                                          <p:spTgt spid="6147">
                                            <p:txEl>
                                              <p:pRg st="4" end="4"/>
                                            </p:txEl>
                                          </p:spTgt>
                                        </p:tgtEl>
                                      </p:cBhvr>
                                    </p:animEffect>
                                  </p:childTnLst>
                                </p:cTn>
                              </p:par>
                            </p:childTnLst>
                          </p:cTn>
                        </p:par>
                        <p:par>
                          <p:cTn id="26" fill="hold" nodeType="afterGroup">
                            <p:stCondLst>
                              <p:cond delay="1500"/>
                            </p:stCondLst>
                            <p:childTnLst>
                              <p:par>
                                <p:cTn id="27" presetID="3" presetClass="entr" presetSubtype="10" fill="hold" nodeType="afterEffect">
                                  <p:stCondLst>
                                    <p:cond delay="0"/>
                                  </p:stCondLst>
                                  <p:childTnLst>
                                    <p:set>
                                      <p:cBhvr>
                                        <p:cTn id="28" dur="1" fill="hold">
                                          <p:stCondLst>
                                            <p:cond delay="0"/>
                                          </p:stCondLst>
                                        </p:cTn>
                                        <p:tgtEl>
                                          <p:spTgt spid="6147">
                                            <p:txEl>
                                              <p:pRg st="5" end="5"/>
                                            </p:txEl>
                                          </p:spTgt>
                                        </p:tgtEl>
                                        <p:attrNameLst>
                                          <p:attrName>style.visibility</p:attrName>
                                        </p:attrNameLst>
                                      </p:cBhvr>
                                      <p:to>
                                        <p:strVal val="visible"/>
                                      </p:to>
                                    </p:set>
                                    <p:animEffect transition="in" filter="blinds(horizontal)">
                                      <p:cBhvr>
                                        <p:cTn id="29" dur="500"/>
                                        <p:tgtEl>
                                          <p:spTgt spid="6147">
                                            <p:txEl>
                                              <p:pRg st="5" end="5"/>
                                            </p:txEl>
                                          </p:spTgt>
                                        </p:tgtEl>
                                      </p:cBhvr>
                                    </p:animEffect>
                                  </p:childTnLst>
                                </p:cTn>
                              </p:par>
                            </p:childTnLst>
                          </p:cTn>
                        </p:par>
                        <p:par>
                          <p:cTn id="30" fill="hold" nodeType="afterGroup">
                            <p:stCondLst>
                              <p:cond delay="2000"/>
                            </p:stCondLst>
                            <p:childTnLst>
                              <p:par>
                                <p:cTn id="31" presetID="3" presetClass="entr" presetSubtype="10" fill="hold" nodeType="afterEffect">
                                  <p:stCondLst>
                                    <p:cond delay="0"/>
                                  </p:stCondLst>
                                  <p:childTnLst>
                                    <p:set>
                                      <p:cBhvr>
                                        <p:cTn id="32" dur="1" fill="hold">
                                          <p:stCondLst>
                                            <p:cond delay="0"/>
                                          </p:stCondLst>
                                        </p:cTn>
                                        <p:tgtEl>
                                          <p:spTgt spid="6147">
                                            <p:txEl>
                                              <p:pRg st="6" end="6"/>
                                            </p:txEl>
                                          </p:spTgt>
                                        </p:tgtEl>
                                        <p:attrNameLst>
                                          <p:attrName>style.visibility</p:attrName>
                                        </p:attrNameLst>
                                      </p:cBhvr>
                                      <p:to>
                                        <p:strVal val="visible"/>
                                      </p:to>
                                    </p:set>
                                    <p:animEffect transition="in" filter="blinds(horizontal)">
                                      <p:cBhvr>
                                        <p:cTn id="33" dur="500"/>
                                        <p:tgtEl>
                                          <p:spTgt spid="6147">
                                            <p:txEl>
                                              <p:pRg st="6" end="6"/>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dissolve">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3"/>
          <p:cNvGrpSpPr>
            <a:grpSpLocks/>
          </p:cNvGrpSpPr>
          <p:nvPr/>
        </p:nvGrpSpPr>
        <p:grpSpPr bwMode="auto">
          <a:xfrm>
            <a:off x="17463" y="2667000"/>
            <a:ext cx="8991600" cy="1447800"/>
            <a:chOff x="4038600" y="4572000"/>
            <a:chExt cx="4343400" cy="228600"/>
          </a:xfrm>
        </p:grpSpPr>
        <p:grpSp>
          <p:nvGrpSpPr>
            <p:cNvPr id="36920" name="Group 12"/>
            <p:cNvGrpSpPr>
              <a:grpSpLocks/>
            </p:cNvGrpSpPr>
            <p:nvPr/>
          </p:nvGrpSpPr>
          <p:grpSpPr bwMode="auto">
            <a:xfrm>
              <a:off x="4038600" y="4572000"/>
              <a:ext cx="914400" cy="228600"/>
              <a:chOff x="4038600" y="4572000"/>
              <a:chExt cx="914400" cy="228600"/>
            </a:xfrm>
          </p:grpSpPr>
          <p:sp>
            <p:nvSpPr>
              <p:cNvPr id="36931" name="Oval 4"/>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6932" name="Straight Arrow Connector 16"/>
              <p:cNvCxnSpPr>
                <a:cxnSpLocks noChangeShapeType="1"/>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grpSp>
          <p:nvGrpSpPr>
            <p:cNvPr id="36921" name="Group 15"/>
            <p:cNvGrpSpPr>
              <a:grpSpLocks/>
            </p:cNvGrpSpPr>
            <p:nvPr/>
          </p:nvGrpSpPr>
          <p:grpSpPr bwMode="auto">
            <a:xfrm>
              <a:off x="4953000" y="4572000"/>
              <a:ext cx="914400" cy="228600"/>
              <a:chOff x="4038600" y="4572000"/>
              <a:chExt cx="914400" cy="228600"/>
            </a:xfrm>
          </p:grpSpPr>
          <p:sp>
            <p:nvSpPr>
              <p:cNvPr id="36929" name="Oval 13"/>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6930" name="Straight Arrow Connector 14"/>
              <p:cNvCxnSpPr>
                <a:cxnSpLocks noChangeShapeType="1"/>
                <a:stCxn id="36929"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grpSp>
          <p:nvGrpSpPr>
            <p:cNvPr id="36922" name="Group 18"/>
            <p:cNvGrpSpPr>
              <a:grpSpLocks/>
            </p:cNvGrpSpPr>
            <p:nvPr/>
          </p:nvGrpSpPr>
          <p:grpSpPr bwMode="auto">
            <a:xfrm>
              <a:off x="5867400" y="4572000"/>
              <a:ext cx="914400" cy="228600"/>
              <a:chOff x="4038600" y="4572000"/>
              <a:chExt cx="914400" cy="228600"/>
            </a:xfrm>
          </p:grpSpPr>
          <p:sp>
            <p:nvSpPr>
              <p:cNvPr id="36927" name="Oval 11"/>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6928" name="Straight Arrow Connector 12"/>
              <p:cNvCxnSpPr>
                <a:cxnSpLocks noChangeShapeType="1"/>
                <a:stCxn id="36927"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grpSp>
          <p:nvGrpSpPr>
            <p:cNvPr id="36923" name="Group 21"/>
            <p:cNvGrpSpPr>
              <a:grpSpLocks/>
            </p:cNvGrpSpPr>
            <p:nvPr/>
          </p:nvGrpSpPr>
          <p:grpSpPr bwMode="auto">
            <a:xfrm>
              <a:off x="6781800" y="4572000"/>
              <a:ext cx="914400" cy="228600"/>
              <a:chOff x="4038600" y="4572000"/>
              <a:chExt cx="914400" cy="228600"/>
            </a:xfrm>
          </p:grpSpPr>
          <p:sp>
            <p:nvSpPr>
              <p:cNvPr id="36925" name="Oval 9"/>
              <p:cNvSpPr>
                <a:spLocks noChangeArrowheads="1"/>
              </p:cNvSpPr>
              <p:nvPr/>
            </p:nvSpPr>
            <p:spPr bwMode="auto">
              <a:xfrm>
                <a:off x="4038600" y="4572000"/>
                <a:ext cx="685800" cy="228600"/>
              </a:xfrm>
              <a:prstGeom prst="ellipse">
                <a:avLst/>
              </a:prstGeom>
              <a:solidFill>
                <a:schemeClr val="accent1"/>
              </a:solidFill>
              <a:ln w="9525">
                <a:solidFill>
                  <a:schemeClr val="tx1"/>
                </a:solidFill>
                <a:round/>
                <a:headEnd/>
                <a:tailEnd/>
              </a:ln>
            </p:spPr>
            <p:txBody>
              <a:bodyPr/>
              <a:lstStyle/>
              <a:p>
                <a:endParaRPr lang="en-US"/>
              </a:p>
            </p:txBody>
          </p:sp>
          <p:cxnSp>
            <p:nvCxnSpPr>
              <p:cNvPr id="36926" name="Straight Arrow Connector 10"/>
              <p:cNvCxnSpPr>
                <a:cxnSpLocks noChangeShapeType="1"/>
                <a:stCxn id="36925" idx="6"/>
              </p:cNvCxnSpPr>
              <p:nvPr/>
            </p:nvCxnSpPr>
            <p:spPr bwMode="auto">
              <a:xfrm>
                <a:off x="4724400" y="4686300"/>
                <a:ext cx="228600"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sp>
          <p:nvSpPr>
            <p:cNvPr id="36924" name="Oval 8"/>
            <p:cNvSpPr>
              <a:spLocks noChangeArrowheads="1"/>
            </p:cNvSpPr>
            <p:nvPr/>
          </p:nvSpPr>
          <p:spPr bwMode="auto">
            <a:xfrm>
              <a:off x="7696200" y="4572000"/>
              <a:ext cx="685800" cy="228600"/>
            </a:xfrm>
            <a:prstGeom prst="ellipse">
              <a:avLst/>
            </a:prstGeom>
            <a:solidFill>
              <a:schemeClr val="accent1"/>
            </a:solidFill>
            <a:ln w="9525">
              <a:solidFill>
                <a:schemeClr val="tx1"/>
              </a:solidFill>
              <a:round/>
              <a:headEnd/>
              <a:tailEnd/>
            </a:ln>
          </p:spPr>
          <p:txBody>
            <a:bodyPr/>
            <a:lstStyle/>
            <a:p>
              <a:endParaRPr lang="en-US"/>
            </a:p>
          </p:txBody>
        </p:sp>
      </p:grpSp>
      <p:graphicFrame>
        <p:nvGraphicFramePr>
          <p:cNvPr id="29" name="Table 28"/>
          <p:cNvGraphicFramePr>
            <a:graphicFrameLocks noGrp="1"/>
          </p:cNvGraphicFramePr>
          <p:nvPr/>
        </p:nvGraphicFramePr>
        <p:xfrm>
          <a:off x="152400" y="4419600"/>
          <a:ext cx="8763000" cy="1981200"/>
        </p:xfrm>
        <a:graphic>
          <a:graphicData uri="http://schemas.openxmlformats.org/drawingml/2006/table">
            <a:tbl>
              <a:tblPr bandRow="1">
                <a:tableStyleId>{5C22544A-7EE6-4342-B048-85BDC9FD1C3A}</a:tableStyleId>
              </a:tblPr>
              <a:tblGrid>
                <a:gridCol w="1752600"/>
                <a:gridCol w="1752600"/>
                <a:gridCol w="1752600"/>
                <a:gridCol w="1752600"/>
                <a:gridCol w="1752600"/>
              </a:tblGrid>
              <a:tr h="1981200">
                <a:tc>
                  <a:txBody>
                    <a:bodyPr/>
                    <a:lstStyle/>
                    <a:p>
                      <a:pPr algn="ctr"/>
                      <a:r>
                        <a:rPr lang="en-US" b="1" dirty="0" smtClean="0">
                          <a:solidFill>
                            <a:schemeClr val="accent4">
                              <a:lumMod val="10000"/>
                            </a:schemeClr>
                          </a:solidFill>
                        </a:rPr>
                        <a:t>PICTURE</a:t>
                      </a:r>
                    </a:p>
                    <a:p>
                      <a:pPr algn="ctr"/>
                      <a:endParaRPr lang="en-US" b="1" dirty="0" smtClean="0">
                        <a:solidFill>
                          <a:schemeClr val="accent4">
                            <a:lumMod val="10000"/>
                          </a:schemeClr>
                        </a:solidFill>
                      </a:endParaRPr>
                    </a:p>
                    <a:p>
                      <a:pPr algn="ctr"/>
                      <a:endParaRPr lang="en-US" b="1" dirty="0">
                        <a:solidFill>
                          <a:schemeClr val="accent4">
                            <a:lumMod val="10000"/>
                          </a:schemeClr>
                        </a:solidFill>
                      </a:endParaRP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40000"/>
                        <a:lumOff val="60000"/>
                        <a:alpha val="75000"/>
                      </a:schemeClr>
                    </a:solidFill>
                  </a:tcPr>
                </a:tc>
                <a:tc>
                  <a:txBody>
                    <a:bodyPr/>
                    <a:lstStyle/>
                    <a:p>
                      <a:pPr algn="ctr"/>
                      <a:r>
                        <a:rPr lang="en-US" b="1" dirty="0" smtClean="0">
                          <a:solidFill>
                            <a:schemeClr val="accent4">
                              <a:lumMod val="10000"/>
                            </a:schemeClr>
                          </a:solidFill>
                        </a:rPr>
                        <a:t>PICTURE</a:t>
                      </a:r>
                      <a:endParaRPr lang="en-US" b="1" dirty="0">
                        <a:solidFill>
                          <a:schemeClr val="accent4">
                            <a:lumMod val="10000"/>
                          </a:schemeClr>
                        </a:solidFill>
                      </a:endParaRP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40000"/>
                        <a:lumOff val="60000"/>
                        <a:alpha val="75000"/>
                      </a:schemeClr>
                    </a:solidFill>
                  </a:tcPr>
                </a:tc>
                <a:tc>
                  <a:txBody>
                    <a:bodyPr/>
                    <a:lstStyle/>
                    <a:p>
                      <a:pPr algn="ctr"/>
                      <a:r>
                        <a:rPr lang="en-US" b="1" dirty="0" smtClean="0">
                          <a:solidFill>
                            <a:schemeClr val="accent4">
                              <a:lumMod val="10000"/>
                            </a:schemeClr>
                          </a:solidFill>
                        </a:rPr>
                        <a:t>PICTURE</a:t>
                      </a:r>
                      <a:endParaRPr lang="en-US" b="1" dirty="0">
                        <a:solidFill>
                          <a:schemeClr val="accent4">
                            <a:lumMod val="10000"/>
                          </a:schemeClr>
                        </a:solidFill>
                      </a:endParaRP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40000"/>
                        <a:lumOff val="60000"/>
                        <a:alpha val="75000"/>
                      </a:schemeClr>
                    </a:solidFill>
                  </a:tcPr>
                </a:tc>
                <a:tc>
                  <a:txBody>
                    <a:bodyPr/>
                    <a:lstStyle/>
                    <a:p>
                      <a:pPr algn="ctr"/>
                      <a:r>
                        <a:rPr lang="en-US" b="1" dirty="0" smtClean="0">
                          <a:solidFill>
                            <a:schemeClr val="accent4">
                              <a:lumMod val="10000"/>
                            </a:schemeClr>
                          </a:solidFill>
                        </a:rPr>
                        <a:t>PICTURE</a:t>
                      </a:r>
                      <a:endParaRPr lang="en-US" b="1" dirty="0">
                        <a:solidFill>
                          <a:schemeClr val="accent4">
                            <a:lumMod val="10000"/>
                          </a:schemeClr>
                        </a:solidFill>
                      </a:endParaRP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40000"/>
                        <a:lumOff val="60000"/>
                        <a:alpha val="75000"/>
                      </a:schemeClr>
                    </a:solidFill>
                  </a:tcPr>
                </a:tc>
                <a:tc>
                  <a:txBody>
                    <a:bodyPr/>
                    <a:lstStyle/>
                    <a:p>
                      <a:pPr algn="ctr"/>
                      <a:r>
                        <a:rPr lang="en-US" b="1" dirty="0" smtClean="0">
                          <a:solidFill>
                            <a:schemeClr val="accent4">
                              <a:lumMod val="10000"/>
                            </a:schemeClr>
                          </a:solidFill>
                        </a:rPr>
                        <a:t>PICTURE</a:t>
                      </a:r>
                      <a:endParaRPr lang="en-US" b="1" dirty="0">
                        <a:solidFill>
                          <a:schemeClr val="accent4">
                            <a:lumMod val="10000"/>
                          </a:schemeClr>
                        </a:solidFill>
                      </a:endParaRP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3">
                        <a:lumMod val="40000"/>
                        <a:lumOff val="60000"/>
                        <a:alpha val="75000"/>
                      </a:schemeClr>
                    </a:solidFill>
                  </a:tcPr>
                </a:tc>
              </a:tr>
            </a:tbl>
          </a:graphicData>
        </a:graphic>
      </p:graphicFrame>
      <p:graphicFrame>
        <p:nvGraphicFramePr>
          <p:cNvPr id="30" name="Table 29"/>
          <p:cNvGraphicFramePr>
            <a:graphicFrameLocks noGrp="1"/>
          </p:cNvGraphicFramePr>
          <p:nvPr/>
        </p:nvGraphicFramePr>
        <p:xfrm>
          <a:off x="152400" y="457200"/>
          <a:ext cx="8763000" cy="1981200"/>
        </p:xfrm>
        <a:graphic>
          <a:graphicData uri="http://schemas.openxmlformats.org/drawingml/2006/table">
            <a:tbl>
              <a:tblPr bandRow="1">
                <a:tableStyleId>{5C22544A-7EE6-4342-B048-85BDC9FD1C3A}</a:tableStyleId>
              </a:tblPr>
              <a:tblGrid>
                <a:gridCol w="1752600"/>
                <a:gridCol w="1752600"/>
                <a:gridCol w="1752600"/>
                <a:gridCol w="1752600"/>
                <a:gridCol w="1752600"/>
              </a:tblGrid>
              <a:tr h="1981200">
                <a:tc>
                  <a:txBody>
                    <a:bodyPr/>
                    <a:lstStyle/>
                    <a:p>
                      <a:pPr algn="ctr"/>
                      <a:r>
                        <a:rPr lang="en-US" sz="2000" b="1" u="sng" dirty="0" smtClean="0">
                          <a:solidFill>
                            <a:schemeClr val="accent4">
                              <a:lumMod val="10000"/>
                            </a:schemeClr>
                          </a:solidFill>
                        </a:rPr>
                        <a:t>DEFINITION</a:t>
                      </a:r>
                    </a:p>
                    <a:p>
                      <a:pPr algn="ctr"/>
                      <a:endParaRPr lang="en-US" sz="2000" b="1" u="sng" dirty="0" smtClean="0">
                        <a:solidFill>
                          <a:schemeClr val="accent4">
                            <a:lumMod val="10000"/>
                          </a:schemeClr>
                        </a:solidFill>
                      </a:endParaRP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30000"/>
                      </a:srgbClr>
                    </a:solidFill>
                  </a:tcPr>
                </a:tc>
                <a:tc>
                  <a:txBody>
                    <a:bodyPr/>
                    <a:lstStyle/>
                    <a:p>
                      <a:pPr algn="ctr"/>
                      <a:r>
                        <a:rPr lang="en-US" sz="2000" b="1" u="sng" dirty="0" smtClean="0">
                          <a:solidFill>
                            <a:schemeClr val="accent4">
                              <a:lumMod val="10000"/>
                            </a:schemeClr>
                          </a:solidFill>
                        </a:rPr>
                        <a:t>DEFINITION</a:t>
                      </a:r>
                    </a:p>
                    <a:p>
                      <a:pPr algn="ctr"/>
                      <a:endParaRPr lang="en-US" sz="2000" b="1" u="sng" dirty="0" smtClean="0">
                        <a:solidFill>
                          <a:schemeClr val="accent4">
                            <a:lumMod val="10000"/>
                          </a:schemeClr>
                        </a:solidFill>
                      </a:endParaRP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30000"/>
                      </a:srgbClr>
                    </a:solidFill>
                  </a:tcPr>
                </a:tc>
                <a:tc>
                  <a:txBody>
                    <a:bodyPr/>
                    <a:lstStyle/>
                    <a:p>
                      <a:pPr algn="ctr"/>
                      <a:r>
                        <a:rPr lang="en-US" sz="2000" b="1" u="sng" dirty="0" smtClean="0">
                          <a:solidFill>
                            <a:schemeClr val="accent4">
                              <a:lumMod val="10000"/>
                            </a:schemeClr>
                          </a:solidFill>
                        </a:rPr>
                        <a:t>DEFINITION</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30000"/>
                      </a:srgbClr>
                    </a:solidFill>
                  </a:tcPr>
                </a:tc>
                <a:tc>
                  <a:txBody>
                    <a:bodyPr/>
                    <a:lstStyle/>
                    <a:p>
                      <a:pPr algn="ctr"/>
                      <a:r>
                        <a:rPr lang="en-US" sz="2000" b="1" u="sng" dirty="0" smtClean="0">
                          <a:solidFill>
                            <a:schemeClr val="accent4">
                              <a:lumMod val="10000"/>
                            </a:schemeClr>
                          </a:solidFill>
                        </a:rPr>
                        <a:t>DEFINITION</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30000"/>
                      </a:srgbClr>
                    </a:solidFill>
                  </a:tcPr>
                </a:tc>
                <a:tc>
                  <a:txBody>
                    <a:bodyPr/>
                    <a:lstStyle/>
                    <a:p>
                      <a:pPr algn="ctr"/>
                      <a:r>
                        <a:rPr lang="en-US" sz="2000" b="1" u="sng" dirty="0" smtClean="0">
                          <a:solidFill>
                            <a:schemeClr val="accent4">
                              <a:lumMod val="10000"/>
                            </a:schemeClr>
                          </a:solidFill>
                        </a:rPr>
                        <a:t>DEFINITION</a:t>
                      </a:r>
                    </a:p>
                    <a:p>
                      <a:pPr algn="ctr"/>
                      <a:endParaRPr lang="en-US" sz="2000" b="1" u="sng" dirty="0" smtClean="0">
                        <a:solidFill>
                          <a:schemeClr val="accent4">
                            <a:lumMod val="10000"/>
                          </a:schemeClr>
                        </a:solidFill>
                      </a:endParaRP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0000">
                        <a:alpha val="30000"/>
                      </a:srgbClr>
                    </a:solidFill>
                  </a:tcPr>
                </a:tc>
              </a:tr>
            </a:tbl>
          </a:graphicData>
        </a:graphic>
      </p:graphicFrame>
      <p:cxnSp>
        <p:nvCxnSpPr>
          <p:cNvPr id="32" name="Straight Connector 31"/>
          <p:cNvCxnSpPr/>
          <p:nvPr/>
        </p:nvCxnSpPr>
        <p:spPr bwMode="auto">
          <a:xfrm>
            <a:off x="1905000" y="4572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3" name="Straight Connector 32"/>
          <p:cNvCxnSpPr/>
          <p:nvPr/>
        </p:nvCxnSpPr>
        <p:spPr bwMode="auto">
          <a:xfrm>
            <a:off x="3657600" y="4572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4" name="Straight Connector 33"/>
          <p:cNvCxnSpPr/>
          <p:nvPr/>
        </p:nvCxnSpPr>
        <p:spPr bwMode="auto">
          <a:xfrm>
            <a:off x="5410200" y="4572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5" name="Straight Connector 34"/>
          <p:cNvCxnSpPr/>
          <p:nvPr/>
        </p:nvCxnSpPr>
        <p:spPr bwMode="auto">
          <a:xfrm>
            <a:off x="7162800" y="4572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6" name="Straight Connector 35"/>
          <p:cNvCxnSpPr/>
          <p:nvPr/>
        </p:nvCxnSpPr>
        <p:spPr bwMode="auto">
          <a:xfrm>
            <a:off x="1905000" y="44196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7" name="Straight Connector 36"/>
          <p:cNvCxnSpPr/>
          <p:nvPr/>
        </p:nvCxnSpPr>
        <p:spPr bwMode="auto">
          <a:xfrm>
            <a:off x="3657600" y="44196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8" name="Straight Connector 37"/>
          <p:cNvCxnSpPr/>
          <p:nvPr/>
        </p:nvCxnSpPr>
        <p:spPr bwMode="auto">
          <a:xfrm>
            <a:off x="5410200" y="44196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cxnSp>
        <p:nvCxnSpPr>
          <p:cNvPr id="39" name="Straight Connector 38"/>
          <p:cNvCxnSpPr/>
          <p:nvPr/>
        </p:nvCxnSpPr>
        <p:spPr bwMode="auto">
          <a:xfrm>
            <a:off x="7162800" y="4419600"/>
            <a:ext cx="0" cy="1981200"/>
          </a:xfrm>
          <a:prstGeom prst="line">
            <a:avLst/>
          </a:prstGeom>
          <a:solidFill>
            <a:schemeClr val="accent1"/>
          </a:solidFill>
          <a:ln w="9525" cap="flat" cmpd="sng" algn="ctr">
            <a:solidFill>
              <a:schemeClr val="accent4">
                <a:lumMod val="10000"/>
              </a:schemeClr>
            </a:solidFill>
            <a:prstDash val="solid"/>
            <a:round/>
            <a:headEnd type="none" w="med" len="med"/>
            <a:tailEnd type="none" w="med" len="med"/>
          </a:ln>
          <a:effectLst/>
        </p:spPr>
      </p:cxnSp>
      <p:pic>
        <p:nvPicPr>
          <p:cNvPr id="24" name="Picture 2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953000"/>
            <a:ext cx="16462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4876800"/>
            <a:ext cx="142875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54"/>
          <p:cNvPicPr>
            <a:picLocks noChangeAspect="1"/>
          </p:cNvPicPr>
          <p:nvPr/>
        </p:nvPicPr>
        <p:blipFill>
          <a:blip r:embed="rId5">
            <a:extLst>
              <a:ext uri="{28A0092B-C50C-407E-A947-70E740481C1C}">
                <a14:useLocalDpi xmlns:a14="http://schemas.microsoft.com/office/drawing/2010/main" val="0"/>
              </a:ext>
            </a:extLst>
          </a:blip>
          <a:srcRect b="11015"/>
          <a:stretch>
            <a:fillRect/>
          </a:stretch>
        </p:blipFill>
        <p:spPr bwMode="auto">
          <a:xfrm>
            <a:off x="7467600" y="4724400"/>
            <a:ext cx="1143000" cy="161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Box 55"/>
          <p:cNvSpPr txBox="1"/>
          <p:nvPr/>
        </p:nvSpPr>
        <p:spPr>
          <a:xfrm>
            <a:off x="228600" y="990600"/>
            <a:ext cx="1600200" cy="1323975"/>
          </a:xfrm>
          <a:prstGeom prst="rect">
            <a:avLst/>
          </a:prstGeom>
          <a:noFill/>
        </p:spPr>
        <p:txBody>
          <a:bodyPr>
            <a:spAutoFit/>
          </a:bodyPr>
          <a:lstStyle/>
          <a:p>
            <a:pPr algn="ctr">
              <a:defRPr/>
            </a:pPr>
            <a:r>
              <a:rPr lang="en-US" sz="2000" b="1" dirty="0">
                <a:solidFill>
                  <a:schemeClr val="accent4">
                    <a:lumMod val="10000"/>
                  </a:schemeClr>
                </a:solidFill>
              </a:rPr>
              <a:t>The smallest basic unit of life.</a:t>
            </a:r>
          </a:p>
        </p:txBody>
      </p:sp>
      <p:sp>
        <p:nvSpPr>
          <p:cNvPr id="71" name="TextBox 70"/>
          <p:cNvSpPr txBox="1"/>
          <p:nvPr/>
        </p:nvSpPr>
        <p:spPr>
          <a:xfrm>
            <a:off x="5486400" y="914400"/>
            <a:ext cx="1600200" cy="1323975"/>
          </a:xfrm>
          <a:prstGeom prst="rect">
            <a:avLst/>
          </a:prstGeom>
          <a:noFill/>
        </p:spPr>
        <p:txBody>
          <a:bodyPr>
            <a:spAutoFit/>
          </a:bodyPr>
          <a:lstStyle/>
          <a:p>
            <a:pPr algn="ctr">
              <a:defRPr/>
            </a:pPr>
            <a:r>
              <a:rPr lang="en-US" sz="2000" b="1" dirty="0">
                <a:solidFill>
                  <a:schemeClr val="accent4">
                    <a:lumMod val="10000"/>
                  </a:schemeClr>
                </a:solidFill>
              </a:rPr>
              <a:t>A group of organs working together</a:t>
            </a:r>
          </a:p>
        </p:txBody>
      </p:sp>
      <p:sp>
        <p:nvSpPr>
          <p:cNvPr id="72" name="TextBox 71"/>
          <p:cNvSpPr txBox="1"/>
          <p:nvPr/>
        </p:nvSpPr>
        <p:spPr>
          <a:xfrm>
            <a:off x="3733800" y="914400"/>
            <a:ext cx="1600200" cy="1323975"/>
          </a:xfrm>
          <a:prstGeom prst="rect">
            <a:avLst/>
          </a:prstGeom>
          <a:noFill/>
        </p:spPr>
        <p:txBody>
          <a:bodyPr>
            <a:spAutoFit/>
          </a:bodyPr>
          <a:lstStyle/>
          <a:p>
            <a:pPr algn="ctr">
              <a:defRPr/>
            </a:pPr>
            <a:r>
              <a:rPr lang="en-US" sz="2000" b="1" dirty="0">
                <a:solidFill>
                  <a:schemeClr val="accent4">
                    <a:lumMod val="10000"/>
                  </a:schemeClr>
                </a:solidFill>
              </a:rPr>
              <a:t>A group of tissues working together</a:t>
            </a:r>
          </a:p>
        </p:txBody>
      </p:sp>
      <p:sp>
        <p:nvSpPr>
          <p:cNvPr id="73" name="TextBox 72"/>
          <p:cNvSpPr txBox="1">
            <a:spLocks noChangeArrowheads="1"/>
          </p:cNvSpPr>
          <p:nvPr/>
        </p:nvSpPr>
        <p:spPr bwMode="auto">
          <a:xfrm>
            <a:off x="152400" y="3124200"/>
            <a:ext cx="106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 </a:t>
            </a:r>
            <a:r>
              <a:rPr lang="en-US" b="1"/>
              <a:t>Cells</a:t>
            </a:r>
            <a:endParaRPr lang="en-US" sz="1800"/>
          </a:p>
        </p:txBody>
      </p:sp>
      <p:sp>
        <p:nvSpPr>
          <p:cNvPr id="74" name="TextBox 73"/>
          <p:cNvSpPr txBox="1"/>
          <p:nvPr/>
        </p:nvSpPr>
        <p:spPr>
          <a:xfrm>
            <a:off x="1981200" y="914400"/>
            <a:ext cx="1600200" cy="1323975"/>
          </a:xfrm>
          <a:prstGeom prst="rect">
            <a:avLst/>
          </a:prstGeom>
          <a:noFill/>
        </p:spPr>
        <p:txBody>
          <a:bodyPr>
            <a:spAutoFit/>
          </a:bodyPr>
          <a:lstStyle/>
          <a:p>
            <a:pPr algn="ctr">
              <a:defRPr/>
            </a:pPr>
            <a:r>
              <a:rPr lang="en-US" sz="2000" b="1" dirty="0">
                <a:solidFill>
                  <a:schemeClr val="accent4">
                    <a:lumMod val="10000"/>
                  </a:schemeClr>
                </a:solidFill>
              </a:rPr>
              <a:t>A group of cells working together</a:t>
            </a:r>
          </a:p>
        </p:txBody>
      </p:sp>
      <p:sp>
        <p:nvSpPr>
          <p:cNvPr id="75" name="TextBox 74"/>
          <p:cNvSpPr txBox="1"/>
          <p:nvPr/>
        </p:nvSpPr>
        <p:spPr>
          <a:xfrm>
            <a:off x="7239000" y="914400"/>
            <a:ext cx="1676400" cy="1354138"/>
          </a:xfrm>
          <a:prstGeom prst="rect">
            <a:avLst/>
          </a:prstGeom>
          <a:noFill/>
        </p:spPr>
        <p:txBody>
          <a:bodyPr>
            <a:spAutoFit/>
          </a:bodyPr>
          <a:lstStyle/>
          <a:p>
            <a:pPr algn="ctr">
              <a:defRPr/>
            </a:pPr>
            <a:r>
              <a:rPr lang="en-US" sz="2000" b="1" dirty="0">
                <a:solidFill>
                  <a:schemeClr val="accent4">
                    <a:lumMod val="10000"/>
                  </a:schemeClr>
                </a:solidFill>
              </a:rPr>
              <a:t>A living thing </a:t>
            </a:r>
            <a:r>
              <a:rPr lang="en-US" sz="1400" b="1" dirty="0">
                <a:solidFill>
                  <a:schemeClr val="accent4">
                    <a:lumMod val="10000"/>
                  </a:schemeClr>
                </a:solidFill>
              </a:rPr>
              <a:t>(group of organ systems working together)</a:t>
            </a:r>
          </a:p>
        </p:txBody>
      </p:sp>
      <p:sp>
        <p:nvSpPr>
          <p:cNvPr id="58" name="TextBox 57"/>
          <p:cNvSpPr txBox="1">
            <a:spLocks noChangeArrowheads="1"/>
          </p:cNvSpPr>
          <p:nvPr/>
        </p:nvSpPr>
        <p:spPr bwMode="auto">
          <a:xfrm>
            <a:off x="1981200" y="3124200"/>
            <a:ext cx="1371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b="1"/>
              <a:t>Tissues</a:t>
            </a:r>
            <a:endParaRPr lang="en-US" sz="1800" b="1"/>
          </a:p>
        </p:txBody>
      </p:sp>
      <p:sp>
        <p:nvSpPr>
          <p:cNvPr id="77" name="TextBox 76"/>
          <p:cNvSpPr txBox="1">
            <a:spLocks noChangeArrowheads="1"/>
          </p:cNvSpPr>
          <p:nvPr/>
        </p:nvSpPr>
        <p:spPr bwMode="auto">
          <a:xfrm>
            <a:off x="3886200" y="3124200"/>
            <a:ext cx="1371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b="1"/>
              <a:t>Organs</a:t>
            </a:r>
            <a:endParaRPr lang="en-US" sz="1800" b="1"/>
          </a:p>
        </p:txBody>
      </p:sp>
      <p:sp>
        <p:nvSpPr>
          <p:cNvPr id="78" name="TextBox 77"/>
          <p:cNvSpPr txBox="1">
            <a:spLocks noChangeArrowheads="1"/>
          </p:cNvSpPr>
          <p:nvPr/>
        </p:nvSpPr>
        <p:spPr bwMode="auto">
          <a:xfrm>
            <a:off x="5715000" y="2971800"/>
            <a:ext cx="1447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  </a:t>
            </a:r>
            <a:r>
              <a:rPr lang="en-US" b="1"/>
              <a:t>Organ</a:t>
            </a:r>
          </a:p>
          <a:p>
            <a:r>
              <a:rPr lang="en-US" b="1"/>
              <a:t>Systems</a:t>
            </a:r>
          </a:p>
        </p:txBody>
      </p:sp>
      <p:sp>
        <p:nvSpPr>
          <p:cNvPr id="79" name="TextBox 78"/>
          <p:cNvSpPr txBox="1">
            <a:spLocks noChangeArrowheads="1"/>
          </p:cNvSpPr>
          <p:nvPr/>
        </p:nvSpPr>
        <p:spPr bwMode="auto">
          <a:xfrm>
            <a:off x="7543800" y="3124200"/>
            <a:ext cx="1676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b="1"/>
              <a:t>Organism</a:t>
            </a:r>
            <a:endParaRPr lang="en-US" sz="1800" b="1"/>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4983163"/>
            <a:ext cx="1447800"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4876800"/>
            <a:ext cx="1600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5486400" y="6477000"/>
            <a:ext cx="182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Heart &amp; Vessels</a:t>
            </a:r>
          </a:p>
        </p:txBody>
      </p:sp>
      <p:sp>
        <p:nvSpPr>
          <p:cNvPr id="45" name="TextBox 44"/>
          <p:cNvSpPr txBox="1">
            <a:spLocks noChangeArrowheads="1"/>
          </p:cNvSpPr>
          <p:nvPr/>
        </p:nvSpPr>
        <p:spPr bwMode="auto">
          <a:xfrm>
            <a:off x="4191000" y="6484938"/>
            <a:ext cx="99060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Heart</a:t>
            </a:r>
          </a:p>
        </p:txBody>
      </p:sp>
      <p:sp>
        <p:nvSpPr>
          <p:cNvPr id="46" name="TextBox 45"/>
          <p:cNvSpPr txBox="1">
            <a:spLocks noChangeArrowheads="1"/>
          </p:cNvSpPr>
          <p:nvPr/>
        </p:nvSpPr>
        <p:spPr bwMode="auto">
          <a:xfrm>
            <a:off x="7620000" y="6484938"/>
            <a:ext cx="99060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Human</a:t>
            </a:r>
          </a:p>
        </p:txBody>
      </p:sp>
    </p:spTree>
    <p:extLst>
      <p:ext uri="{BB962C8B-B14F-4D97-AF65-F5344CB8AC3E}">
        <p14:creationId xmlns:p14="http://schemas.microsoft.com/office/powerpoint/2010/main" val="504250868"/>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checkerboard(across)">
                                      <p:cBhvr>
                                        <p:cTn id="15" dur="500"/>
                                        <p:tgtEl>
                                          <p:spTgt spid="7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fill="hold"/>
                                        <p:tgtEl>
                                          <p:spTgt spid="56"/>
                                        </p:tgtEl>
                                        <p:attrNameLst>
                                          <p:attrName>ppt_x</p:attrName>
                                        </p:attrNameLst>
                                      </p:cBhvr>
                                      <p:tavLst>
                                        <p:tav tm="0">
                                          <p:val>
                                            <p:strVal val="#ppt_x"/>
                                          </p:val>
                                        </p:tav>
                                        <p:tav tm="100000">
                                          <p:val>
                                            <p:strVal val="#ppt_x"/>
                                          </p:val>
                                        </p:tav>
                                      </p:tavLst>
                                    </p:anim>
                                    <p:anim calcmode="lin" valueType="num">
                                      <p:cBhvr additive="base">
                                        <p:cTn id="21"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dissolve">
                                      <p:cBhvr>
                                        <p:cTn id="26" dur="500"/>
                                        <p:tgtEl>
                                          <p:spTgt spid="2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checkerboard(across)">
                                      <p:cBhvr>
                                        <p:cTn id="31" dur="500"/>
                                        <p:tgtEl>
                                          <p:spTgt spid="5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ppt_x"/>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dissolve">
                                      <p:cBhvr>
                                        <p:cTn id="42" dur="500"/>
                                        <p:tgtEl>
                                          <p:spTgt spid="2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checkerboard(across)">
                                      <p:cBhvr>
                                        <p:cTn id="47" dur="500"/>
                                        <p:tgtEl>
                                          <p:spTgt spid="7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500" fill="hold"/>
                                        <p:tgtEl>
                                          <p:spTgt spid="72"/>
                                        </p:tgtEl>
                                        <p:attrNameLst>
                                          <p:attrName>ppt_x</p:attrName>
                                        </p:attrNameLst>
                                      </p:cBhvr>
                                      <p:tavLst>
                                        <p:tav tm="0">
                                          <p:val>
                                            <p:strVal val="#ppt_x"/>
                                          </p:val>
                                        </p:tav>
                                        <p:tav tm="100000">
                                          <p:val>
                                            <p:strVal val="#ppt_x"/>
                                          </p:val>
                                        </p:tav>
                                      </p:tavLst>
                                    </p:anim>
                                    <p:anim calcmode="lin" valueType="num">
                                      <p:cBhvr additive="base">
                                        <p:cTn id="53"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9" presetClass="entr" presetSubtype="0" fill="hold" nodeType="click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dissolve">
                                      <p:cBhvr>
                                        <p:cTn id="58" dur="500"/>
                                        <p:tgtEl>
                                          <p:spTgt spid="2"/>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dissolve">
                                      <p:cBhvr>
                                        <p:cTn id="61" dur="500"/>
                                        <p:tgtEl>
                                          <p:spTgt spid="4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checkerboard(across)">
                                      <p:cBhvr>
                                        <p:cTn id="66" dur="500"/>
                                        <p:tgtEl>
                                          <p:spTgt spid="78"/>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cBhvr additive="base">
                                        <p:cTn id="71" dur="500" fill="hold"/>
                                        <p:tgtEl>
                                          <p:spTgt spid="71"/>
                                        </p:tgtEl>
                                        <p:attrNameLst>
                                          <p:attrName>ppt_x</p:attrName>
                                        </p:attrNameLst>
                                      </p:cBhvr>
                                      <p:tavLst>
                                        <p:tav tm="0">
                                          <p:val>
                                            <p:strVal val="#ppt_x"/>
                                          </p:val>
                                        </p:tav>
                                        <p:tav tm="100000">
                                          <p:val>
                                            <p:strVal val="#ppt_x"/>
                                          </p:val>
                                        </p:tav>
                                      </p:tavLst>
                                    </p:anim>
                                    <p:anim calcmode="lin" valueType="num">
                                      <p:cBhvr additive="base">
                                        <p:cTn id="72"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9" presetClass="entr" presetSubtype="0" fill="hold" nodeType="click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dissolve">
                                      <p:cBhvr>
                                        <p:cTn id="77" dur="500"/>
                                        <p:tgtEl>
                                          <p:spTgt spid="4"/>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5"/>
                                        </p:tgtEl>
                                        <p:attrNameLst>
                                          <p:attrName>style.visibility</p:attrName>
                                        </p:attrNameLst>
                                      </p:cBhvr>
                                      <p:to>
                                        <p:strVal val="visible"/>
                                      </p:to>
                                    </p:set>
                                    <p:animEffect transition="in" filter="dissolve">
                                      <p:cBhvr>
                                        <p:cTn id="80" dur="500"/>
                                        <p:tgtEl>
                                          <p:spTgt spid="5"/>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5" presetClass="entr" presetSubtype="10" fill="hold" grpId="0" nodeType="clickEffect">
                                  <p:stCondLst>
                                    <p:cond delay="0"/>
                                  </p:stCondLst>
                                  <p:childTnLst>
                                    <p:set>
                                      <p:cBhvr>
                                        <p:cTn id="84" dur="1" fill="hold">
                                          <p:stCondLst>
                                            <p:cond delay="0"/>
                                          </p:stCondLst>
                                        </p:cTn>
                                        <p:tgtEl>
                                          <p:spTgt spid="79"/>
                                        </p:tgtEl>
                                        <p:attrNameLst>
                                          <p:attrName>style.visibility</p:attrName>
                                        </p:attrNameLst>
                                      </p:cBhvr>
                                      <p:to>
                                        <p:strVal val="visible"/>
                                      </p:to>
                                    </p:set>
                                    <p:animEffect transition="in" filter="checkerboard(across)">
                                      <p:cBhvr>
                                        <p:cTn id="85" dur="500"/>
                                        <p:tgtEl>
                                          <p:spTgt spid="79"/>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75"/>
                                        </p:tgtEl>
                                        <p:attrNameLst>
                                          <p:attrName>style.visibility</p:attrName>
                                        </p:attrNameLst>
                                      </p:cBhvr>
                                      <p:to>
                                        <p:strVal val="visible"/>
                                      </p:to>
                                    </p:set>
                                    <p:anim calcmode="lin" valueType="num">
                                      <p:cBhvr additive="base">
                                        <p:cTn id="90" dur="500" fill="hold"/>
                                        <p:tgtEl>
                                          <p:spTgt spid="75"/>
                                        </p:tgtEl>
                                        <p:attrNameLst>
                                          <p:attrName>ppt_x</p:attrName>
                                        </p:attrNameLst>
                                      </p:cBhvr>
                                      <p:tavLst>
                                        <p:tav tm="0">
                                          <p:val>
                                            <p:strVal val="#ppt_x"/>
                                          </p:val>
                                        </p:tav>
                                        <p:tav tm="100000">
                                          <p:val>
                                            <p:strVal val="#ppt_x"/>
                                          </p:val>
                                        </p:tav>
                                      </p:tavLst>
                                    </p:anim>
                                    <p:anim calcmode="lin" valueType="num">
                                      <p:cBhvr additive="base">
                                        <p:cTn id="91"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9" presetClass="entr" presetSubtype="0" fill="hold" nodeType="click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dissolve">
                                      <p:cBhvr>
                                        <p:cTn id="96" dur="500"/>
                                        <p:tgtEl>
                                          <p:spTgt spid="55"/>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dissolve">
                                      <p:cBhvr>
                                        <p:cTn id="9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71" grpId="0"/>
      <p:bldP spid="72" grpId="0"/>
      <p:bldP spid="73" grpId="0"/>
      <p:bldP spid="74" grpId="0"/>
      <p:bldP spid="75" grpId="0"/>
      <p:bldP spid="58" grpId="0"/>
      <p:bldP spid="77" grpId="0"/>
      <p:bldP spid="78" grpId="0"/>
      <p:bldP spid="79" grpId="0"/>
      <p:bldP spid="5" grpId="0"/>
      <p:bldP spid="45" grpId="0"/>
      <p:bldP spid="4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Brushed metal and curves - Purple Segoe">
  <a:themeElements>
    <a:clrScheme name="Purple Template-Template">
      <a:dk1>
        <a:srgbClr val="000000"/>
      </a:dk1>
      <a:lt1>
        <a:srgbClr val="FFFFFF"/>
      </a:lt1>
      <a:dk2>
        <a:srgbClr val="663474"/>
      </a:dk2>
      <a:lt2>
        <a:srgbClr val="DBB7FF"/>
      </a:lt2>
      <a:accent1>
        <a:srgbClr val="FFC000"/>
      </a:accent1>
      <a:accent2>
        <a:srgbClr val="3497AE"/>
      </a:accent2>
      <a:accent3>
        <a:srgbClr val="DF8045"/>
      </a:accent3>
      <a:accent4>
        <a:srgbClr val="7DCC2E"/>
      </a:accent4>
      <a:accent5>
        <a:srgbClr val="FF9929"/>
      </a:accent5>
      <a:accent6>
        <a:srgbClr val="2681E6"/>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Brushed metal and curves - Purple Segoe">
  <a:themeElements>
    <a:clrScheme name="Purple Template-Template">
      <a:dk1>
        <a:srgbClr val="000000"/>
      </a:dk1>
      <a:lt1>
        <a:srgbClr val="FFFFFF"/>
      </a:lt1>
      <a:dk2>
        <a:srgbClr val="663474"/>
      </a:dk2>
      <a:lt2>
        <a:srgbClr val="DBB7FF"/>
      </a:lt2>
      <a:accent1>
        <a:srgbClr val="FFC000"/>
      </a:accent1>
      <a:accent2>
        <a:srgbClr val="3497AE"/>
      </a:accent2>
      <a:accent3>
        <a:srgbClr val="DF8045"/>
      </a:accent3>
      <a:accent4>
        <a:srgbClr val="7DCC2E"/>
      </a:accent4>
      <a:accent5>
        <a:srgbClr val="FF9929"/>
      </a:accent5>
      <a:accent6>
        <a:srgbClr val="2681E6"/>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610</Words>
  <Application>Microsoft Macintosh PowerPoint</Application>
  <PresentationFormat>On-screen Show (4:3)</PresentationFormat>
  <Paragraphs>108</Paragraphs>
  <Slides>11</Slides>
  <Notes>4</Notes>
  <HiddenSlides>0</HiddenSlides>
  <MMClips>0</MMClips>
  <ScaleCrop>false</ScaleCrop>
  <HeadingPairs>
    <vt:vector size="4" baseType="variant">
      <vt:variant>
        <vt:lpstr>Theme</vt:lpstr>
      </vt:variant>
      <vt:variant>
        <vt:i4>5</vt:i4>
      </vt:variant>
      <vt:variant>
        <vt:lpstr>Slide Titles</vt:lpstr>
      </vt:variant>
      <vt:variant>
        <vt:i4>11</vt:i4>
      </vt:variant>
    </vt:vector>
  </HeadingPairs>
  <TitlesOfParts>
    <vt:vector size="16" baseType="lpstr">
      <vt:lpstr>Office Theme</vt:lpstr>
      <vt:lpstr>2_Brushed metal and curves - Purple Segoe</vt:lpstr>
      <vt:lpstr>1_Brushed metal and curves - Purple Segoe</vt:lpstr>
      <vt:lpstr>1_Office Theme</vt:lpstr>
      <vt:lpstr>2_Office Theme</vt:lpstr>
      <vt:lpstr>Test Review - Cells (Part 2):</vt:lpstr>
      <vt:lpstr>P-R “Quick Check”   </vt:lpstr>
      <vt:lpstr>Chemical Equation for Photosynthesis</vt:lpstr>
      <vt:lpstr>Chemical Equation for Respiration</vt:lpstr>
      <vt:lpstr>Some Examples of Specialized Cells</vt:lpstr>
      <vt:lpstr>Some Examples of Specialized Cells</vt:lpstr>
      <vt:lpstr>Some Examples of Specialized Cells</vt:lpstr>
      <vt:lpstr>Your Task:</vt:lpstr>
      <vt:lpstr>PowerPoint Presentation</vt:lpstr>
      <vt:lpstr>Additional Study Questions</vt:lpstr>
      <vt:lpstr>Review Summary: Copy the table below. Answer each of the questions using your notes and textbooks.</vt:lpstr>
    </vt:vector>
  </TitlesOfParts>
  <Company>Spring Lake Park ISD16</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Cells (Part 2) Test Review:</dc:title>
  <dc:creator>Kevin Hill</dc:creator>
  <cp:lastModifiedBy>User</cp:lastModifiedBy>
  <cp:revision>14</cp:revision>
  <cp:lastPrinted>2011-11-22T17:03:00Z</cp:lastPrinted>
  <dcterms:created xsi:type="dcterms:W3CDTF">2011-11-21T23:33:42Z</dcterms:created>
  <dcterms:modified xsi:type="dcterms:W3CDTF">2012-12-18T22:45:39Z</dcterms:modified>
</cp:coreProperties>
</file>